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78" r:id="rId4"/>
    <p:sldId id="257" r:id="rId5"/>
    <p:sldId id="258" r:id="rId6"/>
    <p:sldId id="262" r:id="rId7"/>
    <p:sldId id="259" r:id="rId8"/>
    <p:sldId id="261" r:id="rId9"/>
    <p:sldId id="279" r:id="rId10"/>
    <p:sldId id="260" r:id="rId11"/>
    <p:sldId id="266" r:id="rId12"/>
    <p:sldId id="267" r:id="rId13"/>
    <p:sldId id="268" r:id="rId14"/>
    <p:sldId id="263" r:id="rId15"/>
    <p:sldId id="269" r:id="rId16"/>
    <p:sldId id="270" r:id="rId17"/>
    <p:sldId id="271" r:id="rId18"/>
    <p:sldId id="272" r:id="rId19"/>
    <p:sldId id="280" r:id="rId20"/>
    <p:sldId id="274" r:id="rId21"/>
    <p:sldId id="273" r:id="rId22"/>
    <p:sldId id="275" r:id="rId23"/>
    <p:sldId id="264" r:id="rId24"/>
    <p:sldId id="281" r:id="rId25"/>
    <p:sldId id="277" r:id="rId26"/>
    <p:sldId id="276" r:id="rId27"/>
    <p:sldId id="282" r:id="rId28"/>
    <p:sldId id="283" r:id="rId29"/>
    <p:sldId id="284" r:id="rId30"/>
    <p:sldId id="285" r:id="rId31"/>
    <p:sldId id="288" r:id="rId32"/>
    <p:sldId id="305" r:id="rId33"/>
    <p:sldId id="303" r:id="rId34"/>
    <p:sldId id="304" r:id="rId35"/>
    <p:sldId id="289" r:id="rId36"/>
    <p:sldId id="291" r:id="rId37"/>
    <p:sldId id="292" r:id="rId38"/>
    <p:sldId id="293" r:id="rId39"/>
    <p:sldId id="295" r:id="rId40"/>
    <p:sldId id="296" r:id="rId41"/>
    <p:sldId id="294" r:id="rId42"/>
    <p:sldId id="299" r:id="rId43"/>
    <p:sldId id="300" r:id="rId44"/>
    <p:sldId id="301" r:id="rId45"/>
    <p:sldId id="290"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0" d="100"/>
          <a:sy n="40"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2/18/2018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7E1F21-FB05-4848-BC28-38465E60DB53}"/>
              </a:ext>
            </a:extLst>
          </p:cNvPr>
          <p:cNvSpPr>
            <a:spLocks noGrp="1"/>
          </p:cNvSpPr>
          <p:nvPr>
            <p:ph type="subTitle" idx="1"/>
          </p:nvPr>
        </p:nvSpPr>
        <p:spPr/>
        <p:txBody>
          <a:bodyPr>
            <a:normAutofit fontScale="92500" lnSpcReduction="10000"/>
          </a:bodyPr>
          <a:lstStyle/>
          <a:p>
            <a:r>
              <a:rPr lang="ar-EG" sz="8000" b="1" dirty="0"/>
              <a:t>مقدمه</a:t>
            </a:r>
            <a:endParaRPr lang="en-GB" sz="8000" b="1" dirty="0"/>
          </a:p>
        </p:txBody>
      </p:sp>
      <p:sp>
        <p:nvSpPr>
          <p:cNvPr id="4" name="Rectangle 3">
            <a:extLst>
              <a:ext uri="{FF2B5EF4-FFF2-40B4-BE49-F238E27FC236}">
                <a16:creationId xmlns:a16="http://schemas.microsoft.com/office/drawing/2014/main" id="{E9B0455B-0431-40E9-BB8E-EB0A44D2833F}"/>
              </a:ext>
            </a:extLst>
          </p:cNvPr>
          <p:cNvSpPr/>
          <p:nvPr/>
        </p:nvSpPr>
        <p:spPr>
          <a:xfrm>
            <a:off x="1751012" y="2216726"/>
            <a:ext cx="8432079" cy="1446550"/>
          </a:xfrm>
          <a:prstGeom prst="rect">
            <a:avLst/>
          </a:prstGeom>
          <a:noFill/>
        </p:spPr>
        <p:txBody>
          <a:bodyPr wrap="square" lIns="91440" tIns="45720" rIns="91440" bIns="45720">
            <a:spAutoFit/>
          </a:bodyPr>
          <a:lstStyle/>
          <a:p>
            <a:pPr algn="ctr"/>
            <a:r>
              <a:rPr lang="ar-EG"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تكنولوجيا المعلومات</a:t>
            </a:r>
            <a:endParaRPr lang="en-GB"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474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F36B-C52B-4FC2-AE7A-E4F2799EF96E}"/>
              </a:ext>
            </a:extLst>
          </p:cNvPr>
          <p:cNvSpPr>
            <a:spLocks noGrp="1"/>
          </p:cNvSpPr>
          <p:nvPr>
            <p:ph type="title"/>
          </p:nvPr>
        </p:nvSpPr>
        <p:spPr/>
        <p:txBody>
          <a:bodyPr>
            <a:normAutofit/>
          </a:bodyPr>
          <a:lstStyle/>
          <a:p>
            <a:r>
              <a:rPr lang="ar-EG" sz="4000" b="1" dirty="0"/>
              <a:t>وحدات الادخال</a:t>
            </a:r>
            <a:endParaRPr lang="en-GB" sz="4000" b="1" dirty="0"/>
          </a:p>
        </p:txBody>
      </p:sp>
      <p:sp>
        <p:nvSpPr>
          <p:cNvPr id="3" name="Content Placeholder 2">
            <a:extLst>
              <a:ext uri="{FF2B5EF4-FFF2-40B4-BE49-F238E27FC236}">
                <a16:creationId xmlns:a16="http://schemas.microsoft.com/office/drawing/2014/main" id="{691B3BB2-661F-4DE0-BC09-01F6B4678D17}"/>
              </a:ext>
            </a:extLst>
          </p:cNvPr>
          <p:cNvSpPr>
            <a:spLocks noGrp="1"/>
          </p:cNvSpPr>
          <p:nvPr>
            <p:ph sz="quarter" idx="13"/>
          </p:nvPr>
        </p:nvSpPr>
        <p:spPr/>
        <p:txBody>
          <a:bodyPr>
            <a:normAutofit fontScale="70000" lnSpcReduction="20000"/>
          </a:bodyPr>
          <a:lstStyle/>
          <a:p>
            <a:pPr marL="0" indent="0" algn="r">
              <a:buNone/>
            </a:pPr>
            <a:r>
              <a:rPr lang="ar-EG" sz="4000" dirty="0"/>
              <a:t>ادخال البيانات والأوامر عن طريق:</a:t>
            </a:r>
          </a:p>
          <a:p>
            <a:pPr marL="0" indent="0" algn="r">
              <a:buNone/>
            </a:pPr>
            <a:r>
              <a:rPr lang="en-US" sz="4000" dirty="0"/>
              <a:t>Keyboard</a:t>
            </a:r>
            <a:r>
              <a:rPr lang="ar-EG" sz="4000" dirty="0"/>
              <a:t>لوحة المفاتيح </a:t>
            </a:r>
            <a:endParaRPr lang="en-US" sz="4000" dirty="0"/>
          </a:p>
          <a:p>
            <a:pPr marL="0" indent="0" algn="r">
              <a:buNone/>
            </a:pPr>
            <a:r>
              <a:rPr lang="en-US" sz="4000" dirty="0"/>
              <a:t>Mouse </a:t>
            </a:r>
            <a:r>
              <a:rPr lang="ar-EG" sz="4000" dirty="0"/>
              <a:t>الفأرة </a:t>
            </a:r>
            <a:endParaRPr lang="en-US" sz="4000" dirty="0"/>
          </a:p>
          <a:p>
            <a:pPr marL="0" indent="0" algn="r">
              <a:buNone/>
            </a:pPr>
            <a:r>
              <a:rPr lang="en-US" sz="4000" dirty="0"/>
              <a:t>Scanner</a:t>
            </a:r>
            <a:r>
              <a:rPr lang="ar-EG" sz="4000" dirty="0"/>
              <a:t>الماسح الضوئي </a:t>
            </a:r>
            <a:endParaRPr lang="en-US" sz="4000" dirty="0"/>
          </a:p>
          <a:p>
            <a:pPr marL="0" indent="0" algn="r">
              <a:buNone/>
            </a:pPr>
            <a:r>
              <a:rPr lang="en-US" sz="4000" dirty="0"/>
              <a:t>Mic</a:t>
            </a:r>
            <a:r>
              <a:rPr lang="ar-EG" sz="4000" dirty="0"/>
              <a:t>المايكروفون </a:t>
            </a:r>
            <a:endParaRPr lang="en-US" sz="4000" dirty="0"/>
          </a:p>
          <a:p>
            <a:pPr marL="0" indent="0" algn="r">
              <a:buNone/>
            </a:pPr>
            <a:r>
              <a:rPr lang="en-US" sz="4000" dirty="0"/>
              <a:t>Bar code reader </a:t>
            </a:r>
            <a:r>
              <a:rPr lang="ar-EG" sz="4000" dirty="0"/>
              <a:t>قارىء الشفرة </a:t>
            </a:r>
            <a:endParaRPr lang="en-US" sz="4000" dirty="0"/>
          </a:p>
        </p:txBody>
      </p:sp>
    </p:spTree>
    <p:extLst>
      <p:ext uri="{BB962C8B-B14F-4D97-AF65-F5344CB8AC3E}">
        <p14:creationId xmlns:p14="http://schemas.microsoft.com/office/powerpoint/2010/main" val="326212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lstStyle/>
          <a:p>
            <a:r>
              <a:rPr lang="en-US" b="1" dirty="0"/>
              <a:t>Keyboard</a:t>
            </a:r>
            <a:r>
              <a:rPr lang="ar-EG" b="1" dirty="0"/>
              <a:t>لوحة المفاتيح </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p:txBody>
          <a:bodyPr>
            <a:normAutofit/>
          </a:bodyPr>
          <a:lstStyle/>
          <a:p>
            <a:pPr marL="0" indent="0" algn="r">
              <a:buNone/>
            </a:pPr>
            <a:r>
              <a:rPr lang="ar-EG" sz="2400" dirty="0"/>
              <a:t>يوجد العديد من لوحات المفاتيح يحفر عليه اللغات المختلفة أو تستخدم لتنفيذ أوامر معينة. </a:t>
            </a:r>
          </a:p>
          <a:p>
            <a:pPr marL="0" indent="0" algn="r">
              <a:buNone/>
            </a:pPr>
            <a:r>
              <a:rPr lang="ar-EG" sz="2400" dirty="0"/>
              <a:t>تحتوي لوحة المفاتيح على الحروف الهجائية بأشكالها المختلفة وكذلك الأرقام والعمليات الحسابية والأحرف الخاصة.</a:t>
            </a:r>
            <a:endParaRPr lang="en-GB" sz="2400" dirty="0"/>
          </a:p>
          <a:p>
            <a:pPr marL="0" indent="0" algn="r">
              <a:buNone/>
            </a:pPr>
            <a:endParaRPr lang="en-GB" sz="2400" dirty="0"/>
          </a:p>
        </p:txBody>
      </p:sp>
    </p:spTree>
    <p:extLst>
      <p:ext uri="{BB962C8B-B14F-4D97-AF65-F5344CB8AC3E}">
        <p14:creationId xmlns:p14="http://schemas.microsoft.com/office/powerpoint/2010/main" val="59534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lvl="2" algn="ctr" rtl="1"/>
            <a:r>
              <a:rPr lang="ar-EG" sz="4400" b="1" dirty="0"/>
              <a:t>الفأرة </a:t>
            </a:r>
            <a:r>
              <a:rPr lang="en-US" sz="4400" b="1" dirty="0"/>
              <a:t>Mouse </a:t>
            </a:r>
            <a:endParaRPr lang="en-GB" sz="4000"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4"/>
            <a:ext cx="10363826" cy="3740726"/>
          </a:xfrm>
        </p:spPr>
        <p:txBody>
          <a:bodyPr>
            <a:normAutofit/>
          </a:bodyPr>
          <a:lstStyle/>
          <a:p>
            <a:pPr lvl="0" algn="r" rtl="1"/>
            <a:r>
              <a:rPr lang="ar-EG" sz="2800" dirty="0"/>
              <a:t>ضغطة واحدة يسار </a:t>
            </a:r>
            <a:r>
              <a:rPr lang="en-US" sz="2800" dirty="0"/>
              <a:t>One Click (left click)</a:t>
            </a:r>
            <a:r>
              <a:rPr lang="ar-EG" sz="2800" dirty="0"/>
              <a:t>:    (للأختيار و التحديد)</a:t>
            </a:r>
            <a:endParaRPr lang="en-GB" sz="2800" dirty="0"/>
          </a:p>
          <a:p>
            <a:pPr lvl="0" algn="r" rtl="1"/>
            <a:r>
              <a:rPr lang="ar-EG" sz="2800" dirty="0"/>
              <a:t>ضغطتان </a:t>
            </a:r>
            <a:r>
              <a:rPr lang="en-US" sz="2800" dirty="0"/>
              <a:t>Double Click</a:t>
            </a:r>
            <a:r>
              <a:rPr lang="ar-EG" sz="2800" dirty="0"/>
              <a:t>:			  	 لتنفيذ الأوامر</a:t>
            </a:r>
            <a:endParaRPr lang="en-GB" sz="2800" dirty="0"/>
          </a:p>
          <a:p>
            <a:pPr lvl="0" algn="r" rtl="1"/>
            <a:r>
              <a:rPr lang="ar-EG" sz="2800" dirty="0"/>
              <a:t>ضغطة مع السحب </a:t>
            </a:r>
            <a:r>
              <a:rPr lang="en-US" sz="2800" dirty="0"/>
              <a:t>Pull And Drag</a:t>
            </a:r>
            <a:r>
              <a:rPr lang="ar-EG" sz="2800" dirty="0"/>
              <a:t>:		 للسحب والنقل </a:t>
            </a:r>
            <a:endParaRPr lang="en-GB" sz="2800" dirty="0"/>
          </a:p>
          <a:p>
            <a:pPr lvl="0" algn="r" rtl="1"/>
            <a:r>
              <a:rPr lang="ar-EG" sz="2800" dirty="0"/>
              <a:t>ضغطة واحدة يمين </a:t>
            </a:r>
            <a:r>
              <a:rPr lang="en-US" sz="2800" dirty="0"/>
              <a:t>Right Click</a:t>
            </a:r>
            <a:r>
              <a:rPr lang="ar-EG" sz="2800" dirty="0"/>
              <a:t>: 			لإظهار القائمة المختصرة.</a:t>
            </a:r>
            <a:endParaRPr lang="en-GB" sz="2800" dirty="0"/>
          </a:p>
          <a:p>
            <a:pPr marL="0" indent="0" algn="r">
              <a:buNone/>
            </a:pPr>
            <a:endParaRPr lang="en-GB" sz="3200" dirty="0"/>
          </a:p>
        </p:txBody>
      </p:sp>
    </p:spTree>
    <p:extLst>
      <p:ext uri="{BB962C8B-B14F-4D97-AF65-F5344CB8AC3E}">
        <p14:creationId xmlns:p14="http://schemas.microsoft.com/office/powerpoint/2010/main" val="211799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lvl="2" algn="ctr" rtl="1"/>
            <a:r>
              <a:rPr lang="ar-EG" sz="3600" b="1" dirty="0"/>
              <a:t>الماسح الضوئي </a:t>
            </a:r>
            <a:r>
              <a:rPr lang="en-US" sz="3600" b="1" dirty="0"/>
              <a:t>Scanner</a:t>
            </a:r>
            <a:endParaRPr lang="en-GB" sz="3600"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4"/>
            <a:ext cx="10363826" cy="3740726"/>
          </a:xfrm>
        </p:spPr>
        <p:txBody>
          <a:bodyPr>
            <a:normAutofit/>
          </a:bodyPr>
          <a:lstStyle/>
          <a:p>
            <a:pPr lvl="0" algn="r" rtl="1"/>
            <a:r>
              <a:rPr lang="ar-EG" sz="2800" dirty="0"/>
              <a:t>تستخدم لإدخال نصوص أو صور أو أي شيء مرسوم على ورقة الي الحاسب.</a:t>
            </a:r>
          </a:p>
          <a:p>
            <a:pPr lvl="0" algn="r" rtl="1"/>
            <a:endParaRPr lang="en-GB" sz="4000" dirty="0"/>
          </a:p>
        </p:txBody>
      </p:sp>
      <p:pic>
        <p:nvPicPr>
          <p:cNvPr id="4" name="Picture 3" descr="j0297603">
            <a:extLst>
              <a:ext uri="{FF2B5EF4-FFF2-40B4-BE49-F238E27FC236}">
                <a16:creationId xmlns:a16="http://schemas.microsoft.com/office/drawing/2014/main" id="{9C752B4A-0F81-4853-BB4B-73C0BD1DF207}"/>
              </a:ext>
            </a:extLst>
          </p:cNvPr>
          <p:cNvPicPr/>
          <p:nvPr/>
        </p:nvPicPr>
        <p:blipFill>
          <a:blip r:embed="rId2"/>
          <a:srcRect/>
          <a:stretch>
            <a:fillRect/>
          </a:stretch>
        </p:blipFill>
        <p:spPr bwMode="auto">
          <a:xfrm>
            <a:off x="4069936" y="3052562"/>
            <a:ext cx="4051502" cy="3278967"/>
          </a:xfrm>
          <a:prstGeom prst="rect">
            <a:avLst/>
          </a:prstGeom>
          <a:noFill/>
          <a:ln w="9525">
            <a:noFill/>
            <a:miter lim="800000"/>
            <a:headEnd/>
            <a:tailEnd/>
          </a:ln>
          <a:effectLst/>
        </p:spPr>
      </p:pic>
    </p:spTree>
    <p:extLst>
      <p:ext uri="{BB962C8B-B14F-4D97-AF65-F5344CB8AC3E}">
        <p14:creationId xmlns:p14="http://schemas.microsoft.com/office/powerpoint/2010/main" val="57192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F36B-C52B-4FC2-AE7A-E4F2799EF96E}"/>
              </a:ext>
            </a:extLst>
          </p:cNvPr>
          <p:cNvSpPr>
            <a:spLocks noGrp="1"/>
          </p:cNvSpPr>
          <p:nvPr>
            <p:ph type="title"/>
          </p:nvPr>
        </p:nvSpPr>
        <p:spPr/>
        <p:txBody>
          <a:bodyPr>
            <a:normAutofit/>
          </a:bodyPr>
          <a:lstStyle/>
          <a:p>
            <a:r>
              <a:rPr lang="ar-EG" sz="4000" b="1" dirty="0"/>
              <a:t>وحدات الاخراج </a:t>
            </a:r>
            <a:endParaRPr lang="en-GB" sz="4000" b="1" dirty="0"/>
          </a:p>
        </p:txBody>
      </p:sp>
      <p:sp>
        <p:nvSpPr>
          <p:cNvPr id="3" name="Content Placeholder 2">
            <a:extLst>
              <a:ext uri="{FF2B5EF4-FFF2-40B4-BE49-F238E27FC236}">
                <a16:creationId xmlns:a16="http://schemas.microsoft.com/office/drawing/2014/main" id="{691B3BB2-661F-4DE0-BC09-01F6B4678D17}"/>
              </a:ext>
            </a:extLst>
          </p:cNvPr>
          <p:cNvSpPr>
            <a:spLocks noGrp="1"/>
          </p:cNvSpPr>
          <p:nvPr>
            <p:ph sz="quarter" idx="13"/>
          </p:nvPr>
        </p:nvSpPr>
        <p:spPr>
          <a:xfrm>
            <a:off x="913774" y="2367092"/>
            <a:ext cx="10363826" cy="3895163"/>
          </a:xfrm>
        </p:spPr>
        <p:txBody>
          <a:bodyPr>
            <a:normAutofit/>
          </a:bodyPr>
          <a:lstStyle/>
          <a:p>
            <a:pPr lvl="1" algn="r" rtl="1"/>
            <a:r>
              <a:rPr lang="ar-EG" sz="2400" dirty="0"/>
              <a:t>اخراج البيانات والمعلومات من الحاسب في صورة: </a:t>
            </a:r>
          </a:p>
          <a:p>
            <a:pPr marL="457200" lvl="1" indent="0" algn="r" rtl="1">
              <a:buNone/>
            </a:pPr>
            <a:r>
              <a:rPr lang="ar-EG" sz="2400" dirty="0"/>
              <a:t>نصوص – صور – أصوات – فيديو </a:t>
            </a:r>
          </a:p>
          <a:p>
            <a:pPr marL="457200" lvl="1" indent="0" algn="r" rtl="1">
              <a:buNone/>
            </a:pPr>
            <a:r>
              <a:rPr lang="ar-EG" sz="2400" dirty="0"/>
              <a:t>أمثلة:</a:t>
            </a:r>
            <a:endParaRPr lang="en-US" sz="2400" dirty="0"/>
          </a:p>
          <a:p>
            <a:pPr marL="457200" lvl="1" indent="0" algn="r" rtl="1">
              <a:buNone/>
            </a:pPr>
            <a:r>
              <a:rPr lang="ar-EG" sz="2400" dirty="0"/>
              <a:t>الشاشة </a:t>
            </a:r>
            <a:r>
              <a:rPr lang="en-US" sz="2400" dirty="0"/>
              <a:t>Monitor</a:t>
            </a:r>
          </a:p>
          <a:p>
            <a:pPr marL="457200" lvl="1" indent="0" algn="r" rtl="1">
              <a:buNone/>
            </a:pPr>
            <a:r>
              <a:rPr lang="ar-EG" sz="2400" dirty="0"/>
              <a:t>الطابعة </a:t>
            </a:r>
            <a:r>
              <a:rPr lang="en-US" sz="2400" dirty="0"/>
              <a:t>Printer</a:t>
            </a:r>
          </a:p>
          <a:p>
            <a:pPr marL="457200" lvl="1" indent="0" algn="r" rtl="1">
              <a:buNone/>
            </a:pPr>
            <a:r>
              <a:rPr lang="ar-EG" sz="2400" dirty="0"/>
              <a:t>السماعات </a:t>
            </a:r>
            <a:r>
              <a:rPr lang="en-US" sz="2400" dirty="0"/>
              <a:t>Speaker </a:t>
            </a:r>
          </a:p>
          <a:p>
            <a:pPr marL="457200" lvl="1" indent="0" algn="r" rtl="1">
              <a:buNone/>
            </a:pPr>
            <a:r>
              <a:rPr lang="ar-EG" sz="2400" dirty="0"/>
              <a:t>الراسم </a:t>
            </a:r>
            <a:r>
              <a:rPr lang="en-US" sz="2400" dirty="0"/>
              <a:t>plotter </a:t>
            </a:r>
          </a:p>
          <a:p>
            <a:pPr marL="457200" lvl="1" indent="0" algn="r" rtl="1">
              <a:buNone/>
            </a:pPr>
            <a:endParaRPr lang="ar-EG" sz="2400" dirty="0"/>
          </a:p>
        </p:txBody>
      </p:sp>
    </p:spTree>
    <p:extLst>
      <p:ext uri="{BB962C8B-B14F-4D97-AF65-F5344CB8AC3E}">
        <p14:creationId xmlns:p14="http://schemas.microsoft.com/office/powerpoint/2010/main" val="335946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lvl="0" rtl="1"/>
            <a:r>
              <a:rPr lang="ar-EG" b="1" dirty="0"/>
              <a:t>الشاشة</a:t>
            </a:r>
            <a:r>
              <a:rPr lang="ar-EG" sz="3200" b="1" dirty="0"/>
              <a:t> </a:t>
            </a:r>
            <a:r>
              <a:rPr lang="en-US" b="1" dirty="0"/>
              <a:t>Monitor or Screen</a:t>
            </a:r>
            <a:endParaRPr lang="en-GB" sz="2800"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581891" y="2050474"/>
            <a:ext cx="10945091" cy="3740726"/>
          </a:xfrm>
        </p:spPr>
        <p:txBody>
          <a:bodyPr>
            <a:normAutofit/>
          </a:bodyPr>
          <a:lstStyle/>
          <a:p>
            <a:pPr algn="r" rtl="1"/>
            <a:r>
              <a:rPr lang="ar-EG" sz="3600" dirty="0"/>
              <a:t>تعتبر الشاشة من أهم وأشهر وحدات الإخراج في الحاسب فهي تقوم بعرض المعلومات.</a:t>
            </a:r>
          </a:p>
          <a:p>
            <a:pPr algn="r" rtl="1"/>
            <a:r>
              <a:rPr lang="ar-EG" sz="3600" dirty="0"/>
              <a:t> يقاس حجم الشاشة قطريا فيقال 14 أو 15 أو 17 أو 32 بوصة........</a:t>
            </a:r>
            <a:r>
              <a:rPr lang="ar-EG" sz="3600" b="1" dirty="0"/>
              <a:t>.</a:t>
            </a:r>
            <a:r>
              <a:rPr lang="ar-EG" sz="3600" dirty="0"/>
              <a:t> </a:t>
            </a:r>
            <a:endParaRPr lang="en-GB" sz="3600" dirty="0"/>
          </a:p>
        </p:txBody>
      </p:sp>
    </p:spTree>
    <p:extLst>
      <p:ext uri="{BB962C8B-B14F-4D97-AF65-F5344CB8AC3E}">
        <p14:creationId xmlns:p14="http://schemas.microsoft.com/office/powerpoint/2010/main" val="230726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12525"/>
            <a:ext cx="10364451" cy="1108362"/>
          </a:xfrm>
        </p:spPr>
        <p:txBody>
          <a:bodyPr>
            <a:normAutofit/>
          </a:bodyPr>
          <a:lstStyle/>
          <a:p>
            <a:pPr lvl="0" rtl="1"/>
            <a:r>
              <a:rPr lang="ar-EG" b="1" dirty="0"/>
              <a:t>أنواع الشاشات </a:t>
            </a:r>
            <a:r>
              <a:rPr lang="en-US" b="1" dirty="0"/>
              <a:t>Types of Monitor</a:t>
            </a:r>
            <a:endParaRPr lang="en-GB" sz="2800"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274618"/>
            <a:ext cx="10363826" cy="5583382"/>
          </a:xfrm>
        </p:spPr>
        <p:txBody>
          <a:bodyPr>
            <a:normAutofit/>
          </a:bodyPr>
          <a:lstStyle/>
          <a:p>
            <a:pPr algn="r" rtl="1"/>
            <a:r>
              <a:rPr lang="ar-EG" dirty="0"/>
              <a:t>هناك عدة أنواع من الشاشات</a:t>
            </a:r>
            <a:r>
              <a:rPr lang="en-US" dirty="0"/>
              <a:t>:</a:t>
            </a:r>
            <a:endParaRPr lang="en-GB" dirty="0"/>
          </a:p>
          <a:p>
            <a:pPr lvl="0" algn="r" rtl="1"/>
            <a:r>
              <a:rPr lang="en-US" sz="2400" b="1" dirty="0"/>
              <a:t>Cathode Ray Tube (CRT)</a:t>
            </a:r>
            <a:r>
              <a:rPr lang="ar-EG" sz="2400" b="1" dirty="0"/>
              <a:t>: </a:t>
            </a:r>
            <a:endParaRPr lang="en-GB" sz="2400" b="1" dirty="0"/>
          </a:p>
          <a:p>
            <a:pPr algn="r" rtl="1"/>
            <a:r>
              <a:rPr lang="ar-EG" dirty="0"/>
              <a:t>تستخدم  تقنية تسمي </a:t>
            </a:r>
            <a:r>
              <a:rPr lang="en-US" dirty="0"/>
              <a:t>Tube Scan Raster </a:t>
            </a:r>
            <a:r>
              <a:rPr lang="ar-EG" dirty="0"/>
              <a:t> تتكون خلفية الشاشة من طبقة فسفورية والتي تشع عندما يسلط عليها شعاع من الإلكترونيات. ولكن الضوء لا يظل مضاء مدة طويلة لذلك يجب تجديد الصورة بصفة مستمرة. تقسم الشاشة إلى نقاط </a:t>
            </a:r>
            <a:r>
              <a:rPr lang="en-US" dirty="0"/>
              <a:t>dots  </a:t>
            </a:r>
            <a:r>
              <a:rPr lang="ar-EG" dirty="0"/>
              <a:t>يمكن إضاءة كل منها على الشاشة تمثل كل نقطة عنصرا من عناصر الصورة وتسمي </a:t>
            </a:r>
            <a:r>
              <a:rPr lang="en-US" dirty="0"/>
              <a:t>Pixels</a:t>
            </a:r>
            <a:r>
              <a:rPr lang="ar-EG" dirty="0"/>
              <a:t>. </a:t>
            </a:r>
            <a:endParaRPr lang="en-US" dirty="0"/>
          </a:p>
          <a:p>
            <a:pPr algn="r" rtl="1"/>
            <a:r>
              <a:rPr lang="ar-EG" dirty="0"/>
              <a:t>تحدد دقة الشاشة أو درجة وضوحها بعدد الــــ </a:t>
            </a:r>
            <a:r>
              <a:rPr lang="en-US" dirty="0"/>
              <a:t>Pixel</a:t>
            </a:r>
            <a:r>
              <a:rPr lang="ar-EG" dirty="0"/>
              <a:t> كلما زاد عددها زادت درجة وضح الصورة. </a:t>
            </a:r>
            <a:endParaRPr lang="en-GB" dirty="0"/>
          </a:p>
          <a:p>
            <a:pPr marL="0" indent="0" algn="r" rtl="1">
              <a:buNone/>
            </a:pPr>
            <a:endParaRPr lang="en-GB" dirty="0"/>
          </a:p>
          <a:p>
            <a:pPr lvl="0" algn="r" rtl="1"/>
            <a:r>
              <a:rPr lang="en-US" sz="2400" b="1" dirty="0"/>
              <a:t>(LCD) Liquid Crystal Display </a:t>
            </a:r>
            <a:endParaRPr lang="en-GB" sz="2400" b="1" dirty="0"/>
          </a:p>
          <a:p>
            <a:pPr algn="r" rtl="1"/>
            <a:r>
              <a:rPr lang="ar-SA" dirty="0"/>
              <a:t> </a:t>
            </a:r>
            <a:r>
              <a:rPr lang="ar-EG" dirty="0"/>
              <a:t>وهي عبارة عن شاشة مسطحة كالتي تراها في الآلات الحاسبة أو في الساعات الرقمية وفي الحاسبات المحمولة وتتميز بخفة الوزن وصغر الحجم ولكنها أغلي في السعر. يتم تكوين الصورة عن طريق التحكم في شدة التيار الذي يضئ مجموعة من الكرستالات المحصورة بين سطحين شفافين. </a:t>
            </a:r>
            <a:endParaRPr lang="en-GB" dirty="0"/>
          </a:p>
        </p:txBody>
      </p:sp>
      <p:pic>
        <p:nvPicPr>
          <p:cNvPr id="4" name="Picture 3" descr="pfaff_6_01_11">
            <a:extLst>
              <a:ext uri="{FF2B5EF4-FFF2-40B4-BE49-F238E27FC236}">
                <a16:creationId xmlns:a16="http://schemas.microsoft.com/office/drawing/2014/main" id="{6A9E6486-7809-4C97-AFA4-321B8E3A84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484" y="3519050"/>
            <a:ext cx="2077720" cy="1587541"/>
          </a:xfrm>
          <a:prstGeom prst="rect">
            <a:avLst/>
          </a:prstGeom>
          <a:noFill/>
          <a:ln>
            <a:noFill/>
          </a:ln>
          <a:extLst/>
        </p:spPr>
      </p:pic>
    </p:spTree>
    <p:extLst>
      <p:ext uri="{BB962C8B-B14F-4D97-AF65-F5344CB8AC3E}">
        <p14:creationId xmlns:p14="http://schemas.microsoft.com/office/powerpoint/2010/main" val="375551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lvl="0" rtl="1"/>
            <a:r>
              <a:rPr lang="ar-EG" b="1" dirty="0"/>
              <a:t>الطابعة </a:t>
            </a:r>
            <a:r>
              <a:rPr lang="en-US" b="1" dirty="0"/>
              <a:t>Printer </a:t>
            </a:r>
            <a:endParaRPr lang="en-GB"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4"/>
            <a:ext cx="10363826" cy="3740726"/>
          </a:xfrm>
        </p:spPr>
        <p:txBody>
          <a:bodyPr>
            <a:normAutofit/>
          </a:bodyPr>
          <a:lstStyle/>
          <a:p>
            <a:pPr algn="r" rtl="1"/>
            <a:r>
              <a:rPr lang="ar-EG" sz="2400" dirty="0"/>
              <a:t>تستخدم الطابعات للحصول على نسخة ورقية </a:t>
            </a:r>
            <a:r>
              <a:rPr lang="en-US" sz="2400" b="1" dirty="0"/>
              <a:t>Hardcopy</a:t>
            </a:r>
            <a:r>
              <a:rPr lang="ar-EG" sz="2400" dirty="0"/>
              <a:t> من المستند. </a:t>
            </a:r>
          </a:p>
          <a:p>
            <a:pPr algn="r" rtl="1"/>
            <a:r>
              <a:rPr lang="ar-EG" sz="2400" dirty="0"/>
              <a:t>وهي التي تقوم بتحويل الأشياء المرئية على الشاشة إلى أوراق ملموسة.</a:t>
            </a:r>
            <a:endParaRPr lang="en-GB" sz="2400" dirty="0"/>
          </a:p>
          <a:p>
            <a:pPr algn="r" rtl="1"/>
            <a:r>
              <a:rPr lang="ar-EG" sz="2400" dirty="0"/>
              <a:t>هناك العديد من انواع الطابعات أشهرهم كما في شكل (3-8):</a:t>
            </a:r>
            <a:endParaRPr lang="en-GB" sz="2400" dirty="0"/>
          </a:p>
          <a:p>
            <a:pPr marL="720725" lvl="0" indent="-180975" algn="r" rtl="1">
              <a:buFont typeface="Wingdings" panose="05000000000000000000" pitchFamily="2" charset="2"/>
              <a:buChar char="v"/>
            </a:pPr>
            <a:r>
              <a:rPr lang="ar-EG" sz="2400" dirty="0"/>
              <a:t>الطابعة الليزر</a:t>
            </a:r>
            <a:r>
              <a:rPr lang="en-US" sz="2400" dirty="0"/>
              <a:t>(Laser)</a:t>
            </a:r>
            <a:endParaRPr lang="en-GB" sz="2400" dirty="0"/>
          </a:p>
          <a:p>
            <a:pPr marL="720725" lvl="0" indent="-180975" algn="r" rtl="1">
              <a:buFont typeface="Wingdings" panose="05000000000000000000" pitchFamily="2" charset="2"/>
              <a:buChar char="v"/>
            </a:pPr>
            <a:r>
              <a:rPr lang="ar-EG" sz="2400" dirty="0"/>
              <a:t>الطابعة نفاثة الحبر</a:t>
            </a:r>
            <a:r>
              <a:rPr lang="en-US" sz="2400" dirty="0"/>
              <a:t>(Inkjet) </a:t>
            </a:r>
            <a:endParaRPr lang="en-GB" sz="2400" dirty="0"/>
          </a:p>
        </p:txBody>
      </p:sp>
      <p:pic>
        <p:nvPicPr>
          <p:cNvPr id="4" name="Picture 3">
            <a:extLst>
              <a:ext uri="{FF2B5EF4-FFF2-40B4-BE49-F238E27FC236}">
                <a16:creationId xmlns:a16="http://schemas.microsoft.com/office/drawing/2014/main" id="{E20A95D9-EA00-4A47-9C4C-BFAFECD9F754}"/>
              </a:ext>
            </a:extLst>
          </p:cNvPr>
          <p:cNvPicPr/>
          <p:nvPr/>
        </p:nvPicPr>
        <p:blipFill>
          <a:blip r:embed="rId2"/>
          <a:srcRect/>
          <a:stretch>
            <a:fillRect/>
          </a:stretch>
        </p:blipFill>
        <p:spPr bwMode="auto">
          <a:xfrm>
            <a:off x="207819" y="3833381"/>
            <a:ext cx="6276109" cy="2802947"/>
          </a:xfrm>
          <a:prstGeom prst="rect">
            <a:avLst/>
          </a:prstGeom>
          <a:noFill/>
          <a:ln w="9525">
            <a:noFill/>
            <a:miter lim="800000"/>
            <a:headEnd/>
            <a:tailEnd/>
          </a:ln>
        </p:spPr>
      </p:pic>
    </p:spTree>
    <p:extLst>
      <p:ext uri="{BB962C8B-B14F-4D97-AF65-F5344CB8AC3E}">
        <p14:creationId xmlns:p14="http://schemas.microsoft.com/office/powerpoint/2010/main" val="134137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lvl="0" rtl="1"/>
            <a:r>
              <a:rPr lang="en-GB" b="1" dirty="0"/>
              <a:t> </a:t>
            </a:r>
            <a:r>
              <a:rPr lang="ar-EG" b="1" dirty="0"/>
              <a:t>الراسم </a:t>
            </a:r>
            <a:r>
              <a:rPr lang="en-US" b="1" dirty="0"/>
              <a:t>plotter</a:t>
            </a:r>
            <a:endParaRPr lang="en-GB"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4"/>
            <a:ext cx="10363826" cy="3740726"/>
          </a:xfrm>
        </p:spPr>
        <p:txBody>
          <a:bodyPr>
            <a:normAutofit/>
          </a:bodyPr>
          <a:lstStyle/>
          <a:p>
            <a:pPr algn="r" rtl="1"/>
            <a:r>
              <a:rPr lang="ar-EG" sz="3200" dirty="0"/>
              <a:t>هو جهاز يشبه الطابعة ويستخدم لطباعة الخرائط واللوحات الهندسية.</a:t>
            </a:r>
            <a:endParaRPr lang="en-GB" sz="3200" dirty="0"/>
          </a:p>
        </p:txBody>
      </p:sp>
      <p:pic>
        <p:nvPicPr>
          <p:cNvPr id="5" name="Picture 4" descr="04_39">
            <a:extLst>
              <a:ext uri="{FF2B5EF4-FFF2-40B4-BE49-F238E27FC236}">
                <a16:creationId xmlns:a16="http://schemas.microsoft.com/office/drawing/2014/main" id="{8ED1AA58-0307-43DD-A727-A2192E441C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97423" y="3337993"/>
            <a:ext cx="3168795" cy="3021244"/>
          </a:xfrm>
          <a:prstGeom prst="rect">
            <a:avLst/>
          </a:prstGeom>
          <a:noFill/>
          <a:ln>
            <a:noFill/>
          </a:ln>
          <a:extLst/>
        </p:spPr>
      </p:pic>
      <p:pic>
        <p:nvPicPr>
          <p:cNvPr id="6" name="Picture 5">
            <a:extLst>
              <a:ext uri="{FF2B5EF4-FFF2-40B4-BE49-F238E27FC236}">
                <a16:creationId xmlns:a16="http://schemas.microsoft.com/office/drawing/2014/main" id="{DF3F6837-1FA9-4F99-A660-27CE2DD6022A}"/>
              </a:ext>
            </a:extLst>
          </p:cNvPr>
          <p:cNvPicPr>
            <a:picLocks noChangeAspect="1"/>
          </p:cNvPicPr>
          <p:nvPr/>
        </p:nvPicPr>
        <p:blipFill rotWithShape="1">
          <a:blip r:embed="rId3">
            <a:extLst>
              <a:ext uri="{28A0092B-C50C-407E-A947-70E740481C1C}">
                <a14:useLocalDpi xmlns:a14="http://schemas.microsoft.com/office/drawing/2010/main" val="0"/>
              </a:ext>
            </a:extLst>
          </a:blip>
          <a:srcRect l="16206" t="16034"/>
          <a:stretch/>
        </p:blipFill>
        <p:spPr>
          <a:xfrm>
            <a:off x="2302022" y="3337993"/>
            <a:ext cx="3559553" cy="3021244"/>
          </a:xfrm>
          <a:prstGeom prst="rect">
            <a:avLst/>
          </a:prstGeom>
        </p:spPr>
      </p:pic>
    </p:spTree>
    <p:extLst>
      <p:ext uri="{BB962C8B-B14F-4D97-AF65-F5344CB8AC3E}">
        <p14:creationId xmlns:p14="http://schemas.microsoft.com/office/powerpoint/2010/main" val="274192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870856" y="1816744"/>
            <a:ext cx="9710058" cy="2800767"/>
          </a:xfrm>
          <a:prstGeom prst="rect">
            <a:avLst/>
          </a:prstGeom>
          <a:noFill/>
        </p:spPr>
        <p:txBody>
          <a:bodyPr wrap="square" lIns="91440" tIns="45720" rIns="91440" bIns="45720">
            <a:spAutoFit/>
          </a:bodyPr>
          <a:lstStyle/>
          <a:p>
            <a:pPr algn="ctr"/>
            <a:r>
              <a:rPr lang="ar-EG"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اللوحة الأم                 ووحدة المعالجة المركزية</a:t>
            </a:r>
          </a:p>
        </p:txBody>
      </p:sp>
    </p:spTree>
    <p:extLst>
      <p:ext uri="{BB962C8B-B14F-4D97-AF65-F5344CB8AC3E}">
        <p14:creationId xmlns:p14="http://schemas.microsoft.com/office/powerpoint/2010/main" val="152989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E5C2-7D57-4747-9DF1-D77EB678B277}"/>
              </a:ext>
            </a:extLst>
          </p:cNvPr>
          <p:cNvSpPr>
            <a:spLocks noGrp="1"/>
          </p:cNvSpPr>
          <p:nvPr>
            <p:ph type="title"/>
          </p:nvPr>
        </p:nvSpPr>
        <p:spPr>
          <a:xfrm>
            <a:off x="913775" y="290945"/>
            <a:ext cx="10364451" cy="1496291"/>
          </a:xfrm>
        </p:spPr>
        <p:txBody>
          <a:bodyPr/>
          <a:lstStyle/>
          <a:p>
            <a:r>
              <a:rPr lang="ar-EG" dirty="0"/>
              <a:t>المحتوي</a:t>
            </a:r>
            <a:endParaRPr lang="en-GB" dirty="0"/>
          </a:p>
        </p:txBody>
      </p:sp>
      <p:sp>
        <p:nvSpPr>
          <p:cNvPr id="3" name="Content Placeholder 2">
            <a:extLst>
              <a:ext uri="{FF2B5EF4-FFF2-40B4-BE49-F238E27FC236}">
                <a16:creationId xmlns:a16="http://schemas.microsoft.com/office/drawing/2014/main" id="{C1BBD562-2C0E-4CB8-8EC6-0853D885626D}"/>
              </a:ext>
            </a:extLst>
          </p:cNvPr>
          <p:cNvSpPr>
            <a:spLocks noGrp="1"/>
          </p:cNvSpPr>
          <p:nvPr>
            <p:ph sz="quarter" idx="13"/>
          </p:nvPr>
        </p:nvSpPr>
        <p:spPr>
          <a:xfrm>
            <a:off x="913774" y="1551710"/>
            <a:ext cx="10363826" cy="4959926"/>
          </a:xfrm>
        </p:spPr>
        <p:txBody>
          <a:bodyPr>
            <a:normAutofit lnSpcReduction="10000"/>
          </a:bodyPr>
          <a:lstStyle/>
          <a:p>
            <a:pPr marL="0" indent="0" algn="r">
              <a:buNone/>
            </a:pPr>
            <a:r>
              <a:rPr lang="ar-EG" sz="2800" dirty="0"/>
              <a:t>- الحاسب </a:t>
            </a:r>
          </a:p>
          <a:p>
            <a:pPr marL="0" indent="0" algn="r">
              <a:buNone/>
            </a:pPr>
            <a:r>
              <a:rPr lang="ar-EG" sz="2800" dirty="0"/>
              <a:t>- وحدات الادخال والاخراج</a:t>
            </a:r>
          </a:p>
          <a:p>
            <a:pPr marL="0" indent="0" algn="r">
              <a:buNone/>
            </a:pPr>
            <a:r>
              <a:rPr lang="ar-EG" sz="2800" dirty="0"/>
              <a:t>- اللوحة الأم و وحدة المعالجة المركزية</a:t>
            </a:r>
          </a:p>
          <a:p>
            <a:pPr marL="0" indent="0" algn="r">
              <a:buNone/>
            </a:pPr>
            <a:r>
              <a:rPr lang="ar-EG" sz="2800" dirty="0"/>
              <a:t>- المنافذ </a:t>
            </a:r>
          </a:p>
          <a:p>
            <a:pPr marL="0" indent="0" algn="r">
              <a:buNone/>
            </a:pPr>
            <a:r>
              <a:rPr lang="ar-EG" sz="2800" dirty="0"/>
              <a:t>- دورة الاله </a:t>
            </a:r>
          </a:p>
          <a:p>
            <a:pPr marL="0" indent="0" algn="r">
              <a:buNone/>
            </a:pPr>
            <a:r>
              <a:rPr lang="ar-EG" sz="2800" dirty="0"/>
              <a:t>- الذاكرة والتخزين </a:t>
            </a:r>
          </a:p>
          <a:p>
            <a:pPr marL="0" indent="0" algn="r">
              <a:buNone/>
            </a:pPr>
            <a:r>
              <a:rPr lang="ar-EG" sz="2800" dirty="0"/>
              <a:t>- أنواع الحاسبات </a:t>
            </a:r>
          </a:p>
          <a:p>
            <a:pPr marL="0" indent="0" algn="r">
              <a:buNone/>
            </a:pPr>
            <a:r>
              <a:rPr lang="ar-EG" sz="2800" dirty="0"/>
              <a:t>- بيئة العمل </a:t>
            </a:r>
            <a:endParaRPr lang="en-GB" sz="2800" dirty="0"/>
          </a:p>
        </p:txBody>
      </p:sp>
    </p:spTree>
    <p:extLst>
      <p:ext uri="{BB962C8B-B14F-4D97-AF65-F5344CB8AC3E}">
        <p14:creationId xmlns:p14="http://schemas.microsoft.com/office/powerpoint/2010/main" val="313306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0"/>
            <a:ext cx="909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r>
              <a:rPr lang="en-US" dirty="0"/>
              <a:t>22</a:t>
            </a:r>
          </a:p>
        </p:txBody>
      </p:sp>
    </p:spTree>
    <p:extLst>
      <p:ext uri="{BB962C8B-B14F-4D97-AF65-F5344CB8AC3E}">
        <p14:creationId xmlns:p14="http://schemas.microsoft.com/office/powerpoint/2010/main" val="416121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lvl="2" algn="ctr" rtl="1"/>
            <a:r>
              <a:rPr lang="ar-EG" sz="3600" b="1" dirty="0"/>
              <a:t>اللوحة الأم</a:t>
            </a:r>
            <a:r>
              <a:rPr lang="en-US" sz="3600" b="1" dirty="0"/>
              <a:t>Motherboard </a:t>
            </a:r>
            <a:endParaRPr lang="en-GB" sz="3200"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4"/>
            <a:ext cx="10363826" cy="3740726"/>
          </a:xfrm>
        </p:spPr>
        <p:txBody>
          <a:bodyPr>
            <a:normAutofit/>
          </a:bodyPr>
          <a:lstStyle/>
          <a:p>
            <a:pPr algn="r" rtl="1"/>
            <a:r>
              <a:rPr lang="ar-EG" sz="2800" dirty="0"/>
              <a:t>اللوحة الأم هي القاعدة أو الأساس الذي يبنى عليه الحاسب، دورها يكمن في ربط مكونات الحاسب بعضها ببعض وتنظيم عملية الاتصال بينها، كذلك تقوم اللوحة الأم بعملية تعريف نظام التشغيل بمكونات الحاسب.</a:t>
            </a:r>
          </a:p>
          <a:p>
            <a:pPr algn="r" rtl="1"/>
            <a:r>
              <a:rPr lang="ar-EG" sz="2800" dirty="0"/>
              <a:t>وهي لوحة في مقاس الورقة </a:t>
            </a:r>
            <a:r>
              <a:rPr lang="en-US" sz="2800" dirty="0"/>
              <a:t>A4 </a:t>
            </a:r>
            <a:r>
              <a:rPr lang="ar-EG" sz="2800" dirty="0"/>
              <a:t>– رقيقة ذات لون أخضر أو ذهبي. </a:t>
            </a:r>
            <a:endParaRPr lang="en-GB" sz="2800" dirty="0"/>
          </a:p>
        </p:txBody>
      </p:sp>
    </p:spTree>
    <p:extLst>
      <p:ext uri="{BB962C8B-B14F-4D97-AF65-F5344CB8AC3E}">
        <p14:creationId xmlns:p14="http://schemas.microsoft.com/office/powerpoint/2010/main" val="12771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وحدة المعالجة المركزية </a:t>
            </a:r>
            <a:r>
              <a:rPr lang="en-US" b="1" dirty="0"/>
              <a:t>Central Processing Unit </a:t>
            </a:r>
            <a:endParaRPr lang="en-GB" sz="3200"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3"/>
            <a:ext cx="10363826" cy="4336471"/>
          </a:xfrm>
        </p:spPr>
        <p:txBody>
          <a:bodyPr>
            <a:normAutofit/>
          </a:bodyPr>
          <a:lstStyle/>
          <a:p>
            <a:pPr algn="r" rtl="1"/>
            <a:r>
              <a:rPr lang="ar-EG" sz="2800" dirty="0"/>
              <a:t>وهي تقوم بمعالجة البيانات وتنفيذ جميع العمليات الحسابية والمنطقية الأساسية وهي تعد بمثابة المخ للحاسب وتحتوي على:</a:t>
            </a:r>
            <a:endParaRPr lang="en-GB" sz="2800" dirty="0"/>
          </a:p>
          <a:p>
            <a:pPr lvl="0" algn="r" rtl="1">
              <a:buFont typeface="Wingdings" panose="05000000000000000000" pitchFamily="2" charset="2"/>
              <a:buChar char="v"/>
            </a:pPr>
            <a:r>
              <a:rPr lang="ar-EG" sz="2400" dirty="0"/>
              <a:t>وحدة الحساب والمنطق </a:t>
            </a:r>
            <a:r>
              <a:rPr lang="en-US" sz="2400" dirty="0"/>
              <a:t>Arithmetic Logic Unit </a:t>
            </a:r>
            <a:endParaRPr lang="en-GB" sz="2400" dirty="0"/>
          </a:p>
          <a:p>
            <a:pPr lvl="0" algn="r" rtl="1">
              <a:buFont typeface="Wingdings" panose="05000000000000000000" pitchFamily="2" charset="2"/>
              <a:buChar char="v"/>
            </a:pPr>
            <a:r>
              <a:rPr lang="ar-EG" sz="2400" dirty="0"/>
              <a:t>وحدة التحكم </a:t>
            </a:r>
            <a:r>
              <a:rPr lang="en-US" sz="2400" dirty="0"/>
              <a:t>Control Unit </a:t>
            </a:r>
            <a:endParaRPr lang="en-GB" sz="2400" dirty="0"/>
          </a:p>
          <a:p>
            <a:pPr lvl="0" algn="r" rtl="1">
              <a:buFont typeface="Wingdings" panose="05000000000000000000" pitchFamily="2" charset="2"/>
              <a:buChar char="v"/>
            </a:pPr>
            <a:r>
              <a:rPr lang="ar-EG" sz="2400" dirty="0"/>
              <a:t>وحدة داخلية للتخزين </a:t>
            </a:r>
            <a:r>
              <a:rPr lang="en-US" sz="2400" dirty="0"/>
              <a:t>Storage Unit </a:t>
            </a:r>
            <a:endParaRPr lang="en-GB" sz="2400" dirty="0"/>
          </a:p>
          <a:p>
            <a:pPr algn="r" rtl="1"/>
            <a:r>
              <a:rPr lang="ar-EG" sz="2400" dirty="0"/>
              <a:t>وتركب شريحة السيلكون أو </a:t>
            </a:r>
            <a:r>
              <a:rPr lang="en-US" sz="2400" dirty="0"/>
              <a:t>CPU</a:t>
            </a:r>
            <a:r>
              <a:rPr lang="ar-EG" sz="2400" dirty="0"/>
              <a:t> أو المعالج الدقيق على اللوحة الأم ويركب فوقها مروحة أو منبع لامتصاص الحرارة.</a:t>
            </a:r>
            <a:endParaRPr lang="en-GB" sz="2400" dirty="0"/>
          </a:p>
        </p:txBody>
      </p:sp>
    </p:spTree>
    <p:extLst>
      <p:ext uri="{BB962C8B-B14F-4D97-AF65-F5344CB8AC3E}">
        <p14:creationId xmlns:p14="http://schemas.microsoft.com/office/powerpoint/2010/main" val="124677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Fig02-06">
            <a:extLst>
              <a:ext uri="{FF2B5EF4-FFF2-40B4-BE49-F238E27FC236}">
                <a16:creationId xmlns:a16="http://schemas.microsoft.com/office/drawing/2014/main" id="{B27B5824-48C5-43A3-BFCE-C04682C38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3" y="29687"/>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06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4514481" y="1831258"/>
            <a:ext cx="3163045" cy="1862048"/>
          </a:xfrm>
          <a:prstGeom prst="rect">
            <a:avLst/>
          </a:prstGeom>
          <a:noFill/>
        </p:spPr>
        <p:txBody>
          <a:bodyPr wrap="none" lIns="91440" tIns="45720" rIns="91440" bIns="45720">
            <a:spAutoFit/>
          </a:bodyPr>
          <a:lstStyle/>
          <a:p>
            <a:pPr algn="ctr"/>
            <a:r>
              <a:rPr lang="ar-EG"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المنافذ</a:t>
            </a:r>
          </a:p>
        </p:txBody>
      </p:sp>
    </p:spTree>
    <p:extLst>
      <p:ext uri="{BB962C8B-B14F-4D97-AF65-F5344CB8AC3E}">
        <p14:creationId xmlns:p14="http://schemas.microsoft.com/office/powerpoint/2010/main" val="217202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المنافذ</a:t>
            </a:r>
            <a:r>
              <a:rPr lang="ar-SA" b="1" dirty="0"/>
              <a:t>	</a:t>
            </a:r>
            <a:r>
              <a:rPr lang="en-US" b="1" dirty="0"/>
              <a:t> Ports</a:t>
            </a:r>
            <a:endParaRPr lang="en-GB"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3"/>
            <a:ext cx="10363826" cy="4336471"/>
          </a:xfrm>
        </p:spPr>
        <p:txBody>
          <a:bodyPr>
            <a:normAutofit/>
          </a:bodyPr>
          <a:lstStyle/>
          <a:p>
            <a:pPr algn="r" rtl="1"/>
            <a:r>
              <a:rPr lang="ar-EG" sz="2800" dirty="0"/>
              <a:t>تنتج الوصلات الخارجية الظاهرة من الجهاز امكانية توصيل ملحقات طرفية من خلال المنافذ مثل الطابعة – لوحة المفاتيح – الفأرة – الشبكة – المودم ........ </a:t>
            </a:r>
            <a:endParaRPr lang="en-US" sz="2800" dirty="0"/>
          </a:p>
          <a:p>
            <a:pPr algn="r" rtl="1"/>
            <a:r>
              <a:rPr lang="ar-EG" sz="2800" dirty="0"/>
              <a:t>يوجد من هذه الوصلات أنواع ذات مسامير </a:t>
            </a:r>
            <a:r>
              <a:rPr lang="en-US" sz="2800" dirty="0"/>
              <a:t>male</a:t>
            </a:r>
            <a:r>
              <a:rPr lang="ar-EG" sz="2800" dirty="0"/>
              <a:t> وأنواع بثقوب تسمي </a:t>
            </a:r>
            <a:r>
              <a:rPr lang="en-US" sz="2800" dirty="0"/>
              <a:t>female</a:t>
            </a:r>
            <a:r>
              <a:rPr lang="ar-EG" sz="2800" dirty="0"/>
              <a:t>. </a:t>
            </a:r>
            <a:endParaRPr lang="en-GB" sz="2800" dirty="0"/>
          </a:p>
        </p:txBody>
      </p:sp>
    </p:spTree>
    <p:extLst>
      <p:ext uri="{BB962C8B-B14F-4D97-AF65-F5344CB8AC3E}">
        <p14:creationId xmlns:p14="http://schemas.microsoft.com/office/powerpoint/2010/main" val="2054513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Fig02-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6128" r="33948"/>
          <a:stretch>
            <a:fillRect/>
          </a:stretch>
        </p:blipFill>
        <p:spPr>
          <a:xfrm>
            <a:off x="1524000" y="0"/>
            <a:ext cx="6172200" cy="6858000"/>
          </a:xfrm>
        </p:spPr>
      </p:pic>
      <p:sp>
        <p:nvSpPr>
          <p:cNvPr id="4" name="Slide Number Placeholder 3"/>
          <p:cNvSpPr>
            <a:spLocks noGrp="1"/>
          </p:cNvSpPr>
          <p:nvPr>
            <p:ph type="sldNum" sz="quarter" idx="12"/>
          </p:nvPr>
        </p:nvSpPr>
        <p:spPr/>
        <p:txBody>
          <a:bodyPr/>
          <a:lstStyle/>
          <a:p>
            <a:pPr>
              <a:defRPr/>
            </a:pPr>
            <a:r>
              <a:rPr lang="en-US" dirty="0"/>
              <a:t>25</a:t>
            </a:r>
          </a:p>
        </p:txBody>
      </p:sp>
      <p:pic>
        <p:nvPicPr>
          <p:cNvPr id="5" name="Picture 8" descr="Fig02-14">
            <a:extLst>
              <a:ext uri="{FF2B5EF4-FFF2-40B4-BE49-F238E27FC236}">
                <a16:creationId xmlns:a16="http://schemas.microsoft.com/office/drawing/2014/main" id="{30619C76-2909-49C2-96C4-C366013F7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128" r="33948"/>
          <a:stretch>
            <a:fillRect/>
          </a:stretch>
        </p:blipFill>
        <p:spPr>
          <a:xfrm>
            <a:off x="1600200" y="193965"/>
            <a:ext cx="6172200" cy="6664036"/>
          </a:xfrm>
          <a:prstGeom prst="rect">
            <a:avLst/>
          </a:prstGeom>
        </p:spPr>
      </p:pic>
      <p:pic>
        <p:nvPicPr>
          <p:cNvPr id="6" name="Picture 7" descr="Fig02-14">
            <a:extLst>
              <a:ext uri="{FF2B5EF4-FFF2-40B4-BE49-F238E27FC236}">
                <a16:creationId xmlns:a16="http://schemas.microsoft.com/office/drawing/2014/main" id="{A3FE44BB-B265-40F7-92C1-DD6E6DA57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490"/>
          <a:stretch>
            <a:fillRect/>
          </a:stretch>
        </p:blipFill>
        <p:spPr bwMode="auto">
          <a:xfrm>
            <a:off x="7696200" y="1"/>
            <a:ext cx="3048000" cy="683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50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3603976" y="1831258"/>
            <a:ext cx="4984058" cy="1862048"/>
          </a:xfrm>
          <a:prstGeom prst="rect">
            <a:avLst/>
          </a:prstGeom>
          <a:noFill/>
        </p:spPr>
        <p:txBody>
          <a:bodyPr wrap="none" lIns="91440" tIns="45720" rIns="91440" bIns="45720">
            <a:spAutoFit/>
          </a:bodyPr>
          <a:lstStyle/>
          <a:p>
            <a:pPr algn="ctr"/>
            <a:r>
              <a:rPr lang="ar-EG"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دورة الآله</a:t>
            </a:r>
          </a:p>
        </p:txBody>
      </p:sp>
    </p:spTree>
    <p:extLst>
      <p:ext uri="{BB962C8B-B14F-4D97-AF65-F5344CB8AC3E}">
        <p14:creationId xmlns:p14="http://schemas.microsoft.com/office/powerpoint/2010/main" val="6761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دورة الآله </a:t>
            </a:r>
            <a:r>
              <a:rPr lang="en-US" b="1" dirty="0"/>
              <a:t>Machine cycle   </a:t>
            </a:r>
            <a:endParaRPr lang="en-GB"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3"/>
            <a:ext cx="10363826" cy="4336471"/>
          </a:xfrm>
        </p:spPr>
        <p:txBody>
          <a:bodyPr>
            <a:normAutofit/>
          </a:bodyPr>
          <a:lstStyle/>
          <a:p>
            <a:pPr algn="r" rtl="1"/>
            <a:r>
              <a:rPr lang="ar-EG" sz="2800" dirty="0"/>
              <a:t>هو الوقت الذي تحتاجه الاله لتنفيذ أمر.</a:t>
            </a:r>
            <a:endParaRPr lang="en-US" sz="2800" dirty="0"/>
          </a:p>
          <a:p>
            <a:pPr marL="0" indent="0" algn="r" rtl="1">
              <a:buNone/>
            </a:pPr>
            <a:endParaRPr lang="ar-EG" sz="1050" dirty="0"/>
          </a:p>
          <a:p>
            <a:pPr algn="r" rtl="1"/>
            <a:r>
              <a:rPr lang="ar-EG" sz="2800" dirty="0"/>
              <a:t>وتقوم بأربع عمليات لتنفيذ الأمر على النحو التالي:</a:t>
            </a:r>
            <a:endParaRPr lang="en-GB" dirty="0"/>
          </a:p>
          <a:p>
            <a:pPr lvl="1" algn="r" rtl="1">
              <a:buFont typeface="Wingdings" panose="05000000000000000000" pitchFamily="2" charset="2"/>
              <a:buChar char="Ø"/>
            </a:pPr>
            <a:r>
              <a:rPr lang="ar-EG" sz="2400" dirty="0"/>
              <a:t>البحث عن الأمر في الذاكرة </a:t>
            </a:r>
            <a:r>
              <a:rPr lang="en-US" sz="2400" dirty="0"/>
              <a:t>Fetch</a:t>
            </a:r>
            <a:endParaRPr lang="en-GB" sz="2400" dirty="0"/>
          </a:p>
          <a:p>
            <a:pPr lvl="1" algn="r" rtl="1">
              <a:buFont typeface="Wingdings" panose="05000000000000000000" pitchFamily="2" charset="2"/>
              <a:buChar char="Ø"/>
            </a:pPr>
            <a:r>
              <a:rPr lang="ar-EG" sz="2400" dirty="0"/>
              <a:t>فك شفرة الأمر </a:t>
            </a:r>
            <a:r>
              <a:rPr lang="en-US" sz="2400" dirty="0"/>
              <a:t>Decode</a:t>
            </a:r>
            <a:endParaRPr lang="en-GB" sz="2400" dirty="0"/>
          </a:p>
          <a:p>
            <a:pPr lvl="1" algn="r" rtl="1">
              <a:buFont typeface="Wingdings" panose="05000000000000000000" pitchFamily="2" charset="2"/>
              <a:buChar char="Ø"/>
            </a:pPr>
            <a:r>
              <a:rPr lang="ar-EG" sz="2400" dirty="0"/>
              <a:t>تنفيذ الأمر </a:t>
            </a:r>
            <a:r>
              <a:rPr lang="en-US" sz="2400" dirty="0"/>
              <a:t>Execute </a:t>
            </a:r>
          </a:p>
          <a:p>
            <a:pPr lvl="1" algn="r" rtl="1">
              <a:buFont typeface="Wingdings" panose="05000000000000000000" pitchFamily="2" charset="2"/>
              <a:buChar char="Ø"/>
            </a:pPr>
            <a:r>
              <a:rPr lang="ar-EG" sz="2400" dirty="0"/>
              <a:t>تخزين الناتج </a:t>
            </a:r>
            <a:r>
              <a:rPr lang="en-US" sz="2400" dirty="0"/>
              <a:t>STORE</a:t>
            </a:r>
            <a:endParaRPr lang="en-GB" sz="2400" dirty="0"/>
          </a:p>
        </p:txBody>
      </p:sp>
    </p:spTree>
    <p:extLst>
      <p:ext uri="{BB962C8B-B14F-4D97-AF65-F5344CB8AC3E}">
        <p14:creationId xmlns:p14="http://schemas.microsoft.com/office/powerpoint/2010/main" val="124719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دورة الآله </a:t>
            </a:r>
            <a:r>
              <a:rPr lang="en-US" b="1" dirty="0"/>
              <a:t>Machine cycle   </a:t>
            </a:r>
            <a:endParaRPr lang="en-GB" dirty="0"/>
          </a:p>
        </p:txBody>
      </p:sp>
      <p:pic>
        <p:nvPicPr>
          <p:cNvPr id="4" name="Picture 3">
            <a:extLst>
              <a:ext uri="{FF2B5EF4-FFF2-40B4-BE49-F238E27FC236}">
                <a16:creationId xmlns:a16="http://schemas.microsoft.com/office/drawing/2014/main" id="{25BFE110-B435-49BA-921C-CF195098F5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98618" y="1536699"/>
            <a:ext cx="6539346" cy="5210465"/>
          </a:xfrm>
          <a:prstGeom prst="rect">
            <a:avLst/>
          </a:prstGeom>
          <a:noFill/>
          <a:ln>
            <a:noFill/>
          </a:ln>
        </p:spPr>
      </p:pic>
    </p:spTree>
    <p:extLst>
      <p:ext uri="{BB962C8B-B14F-4D97-AF65-F5344CB8AC3E}">
        <p14:creationId xmlns:p14="http://schemas.microsoft.com/office/powerpoint/2010/main" val="68792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3309021" y="1831258"/>
            <a:ext cx="5573962" cy="1862048"/>
          </a:xfrm>
          <a:prstGeom prst="rect">
            <a:avLst/>
          </a:prstGeom>
          <a:noFill/>
        </p:spPr>
        <p:txBody>
          <a:bodyPr wrap="none" lIns="91440" tIns="45720" rIns="91440" bIns="45720">
            <a:spAutoFit/>
          </a:bodyPr>
          <a:lstStyle/>
          <a:p>
            <a:pPr algn="ctr"/>
            <a:r>
              <a:rPr lang="ar-EG"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الحـــاســـب</a:t>
            </a:r>
          </a:p>
        </p:txBody>
      </p:sp>
    </p:spTree>
    <p:extLst>
      <p:ext uri="{BB962C8B-B14F-4D97-AF65-F5344CB8AC3E}">
        <p14:creationId xmlns:p14="http://schemas.microsoft.com/office/powerpoint/2010/main" val="2496146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1840677" y="1831258"/>
            <a:ext cx="8510664" cy="1862048"/>
          </a:xfrm>
          <a:prstGeom prst="rect">
            <a:avLst/>
          </a:prstGeom>
          <a:noFill/>
        </p:spPr>
        <p:txBody>
          <a:bodyPr wrap="none" lIns="91440" tIns="45720" rIns="91440" bIns="45720">
            <a:spAutoFit/>
          </a:bodyPr>
          <a:lstStyle/>
          <a:p>
            <a:pPr algn="ctr"/>
            <a:r>
              <a:rPr lang="ar-EG"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الذاكرة و التخزين</a:t>
            </a:r>
            <a:endParaRPr lang="ar-EG"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28404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الذاكرة و التخزين</a:t>
            </a:r>
            <a:endParaRPr lang="en-GB"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371601"/>
            <a:ext cx="10363826" cy="5015344"/>
          </a:xfrm>
        </p:spPr>
        <p:txBody>
          <a:bodyPr>
            <a:normAutofit/>
          </a:bodyPr>
          <a:lstStyle/>
          <a:p>
            <a:pPr algn="r" rtl="1"/>
            <a:endParaRPr lang="ar-EG" sz="2400" dirty="0"/>
          </a:p>
          <a:p>
            <a:pPr algn="r" rtl="1"/>
            <a:endParaRPr lang="ar-EG" sz="2400" dirty="0"/>
          </a:p>
          <a:p>
            <a:pPr algn="r" rtl="1"/>
            <a:endParaRPr lang="ar-EG" sz="2400" dirty="0"/>
          </a:p>
          <a:p>
            <a:pPr algn="r" rtl="1"/>
            <a:endParaRPr lang="ar-EG" sz="2400" dirty="0"/>
          </a:p>
          <a:p>
            <a:pPr algn="r" rtl="1"/>
            <a:r>
              <a:rPr lang="ar-EG" sz="2400" dirty="0"/>
              <a:t>وسائط التخزين: الوسائط المختلفة والتي من خلالها يقوم الحاسب بتخزين البيانات. </a:t>
            </a:r>
          </a:p>
          <a:p>
            <a:pPr algn="r" rtl="1"/>
            <a:r>
              <a:rPr lang="ar-EG" sz="2400" dirty="0"/>
              <a:t>تقوم وحدات التخزين بالاحتفاظ بالبرامج والبيانات من خلال وحدات تسمي ملفات.</a:t>
            </a:r>
          </a:p>
          <a:p>
            <a:pPr algn="r" rtl="1"/>
            <a:r>
              <a:rPr lang="ar-EG" sz="2400" dirty="0"/>
              <a:t>يتم الاحتفاظ بالملفات داخل مجلدات. </a:t>
            </a:r>
          </a:p>
          <a:p>
            <a:pPr algn="r" rtl="1"/>
            <a:r>
              <a:rPr lang="ar-EG" sz="2400" dirty="0"/>
              <a:t>الذاكرة: هو مكان يقوم بالاحتفاظ بمحتوي الملفات بشكل مؤقت أثناء عملها. </a:t>
            </a:r>
            <a:endParaRPr lang="en-GB" sz="2400" dirty="0"/>
          </a:p>
        </p:txBody>
      </p:sp>
      <p:pic>
        <p:nvPicPr>
          <p:cNvPr id="4" name="Picture 10" descr="hard_drive">
            <a:extLst>
              <a:ext uri="{FF2B5EF4-FFF2-40B4-BE49-F238E27FC236}">
                <a16:creationId xmlns:a16="http://schemas.microsoft.com/office/drawing/2014/main" id="{5BDB3028-D5D2-45B1-8FD1-6B0821EE8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546512"/>
            <a:ext cx="2166505" cy="216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ram">
            <a:extLst>
              <a:ext uri="{FF2B5EF4-FFF2-40B4-BE49-F238E27FC236}">
                <a16:creationId xmlns:a16="http://schemas.microsoft.com/office/drawing/2014/main" id="{E9C61E4E-03BE-4E0C-B0BC-BE7B8FF56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419" y="1510145"/>
            <a:ext cx="2202872" cy="220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6B9DCAD6-269D-468D-8C77-9A662BB2DFAB}"/>
              </a:ext>
            </a:extLst>
          </p:cNvPr>
          <p:cNvSpPr txBox="1">
            <a:spLocks noChangeArrowheads="1"/>
          </p:cNvSpPr>
          <p:nvPr/>
        </p:nvSpPr>
        <p:spPr bwMode="auto">
          <a:xfrm>
            <a:off x="2348348" y="1233060"/>
            <a:ext cx="1447800" cy="366713"/>
          </a:xfrm>
          <a:prstGeom prst="rect">
            <a:avLst/>
          </a:prstGeom>
          <a:noFill/>
          <a:ln>
            <a:noFill/>
          </a:ln>
          <a:effectLst/>
          <a:extLst/>
        </p:spPr>
        <p:txBody>
          <a:bodyPr>
            <a:spAutoFit/>
          </a:bodyPr>
          <a:lstStyle/>
          <a:p>
            <a:pPr algn="l" rtl="0">
              <a:spcBef>
                <a:spcPct val="50000"/>
              </a:spcBef>
              <a:defRPr/>
            </a:pPr>
            <a:r>
              <a:rPr lang="en-US" b="1" dirty="0">
                <a:solidFill>
                  <a:schemeClr val="accent1">
                    <a:lumMod val="50000"/>
                  </a:schemeClr>
                </a:solidFill>
                <a:latin typeface="Arial" pitchFamily="34" charset="0"/>
                <a:cs typeface="+mn-cs"/>
              </a:rPr>
              <a:t>Hard Drive</a:t>
            </a:r>
          </a:p>
        </p:txBody>
      </p:sp>
      <p:sp>
        <p:nvSpPr>
          <p:cNvPr id="7" name="Text Box 6">
            <a:extLst>
              <a:ext uri="{FF2B5EF4-FFF2-40B4-BE49-F238E27FC236}">
                <a16:creationId xmlns:a16="http://schemas.microsoft.com/office/drawing/2014/main" id="{66E63C92-C278-4FD9-A223-6881D5F2E50E}"/>
              </a:ext>
            </a:extLst>
          </p:cNvPr>
          <p:cNvSpPr txBox="1">
            <a:spLocks noChangeArrowheads="1"/>
          </p:cNvSpPr>
          <p:nvPr/>
        </p:nvSpPr>
        <p:spPr bwMode="auto">
          <a:xfrm>
            <a:off x="7959437" y="1496296"/>
            <a:ext cx="1678132" cy="369332"/>
          </a:xfrm>
          <a:prstGeom prst="rect">
            <a:avLst/>
          </a:prstGeom>
          <a:noFill/>
          <a:ln>
            <a:noFill/>
          </a:ln>
          <a:effectLst/>
          <a:extLst/>
        </p:spPr>
        <p:txBody>
          <a:bodyPr wrap="square">
            <a:spAutoFit/>
          </a:bodyPr>
          <a:lstStyle/>
          <a:p>
            <a:pPr algn="l" rtl="0">
              <a:spcBef>
                <a:spcPct val="50000"/>
              </a:spcBef>
              <a:defRPr/>
            </a:pPr>
            <a:r>
              <a:rPr lang="en-US" b="1" dirty="0">
                <a:solidFill>
                  <a:schemeClr val="accent1">
                    <a:lumMod val="50000"/>
                  </a:schemeClr>
                </a:solidFill>
                <a:latin typeface="Arial" pitchFamily="34" charset="0"/>
              </a:rPr>
              <a:t>RAM Memory</a:t>
            </a:r>
            <a:endParaRPr lang="en-US" b="1" dirty="0">
              <a:solidFill>
                <a:schemeClr val="accent1">
                  <a:lumMod val="50000"/>
                </a:schemeClr>
              </a:solidFill>
              <a:latin typeface="Arial" pitchFamily="34" charset="0"/>
              <a:cs typeface="+mn-cs"/>
            </a:endParaRPr>
          </a:p>
        </p:txBody>
      </p:sp>
    </p:spTree>
    <p:extLst>
      <p:ext uri="{BB962C8B-B14F-4D97-AF65-F5344CB8AC3E}">
        <p14:creationId xmlns:p14="http://schemas.microsoft.com/office/powerpoint/2010/main" val="42336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grpId="0" nodeType="after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AACBSP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371600"/>
            <a:ext cx="8332788" cy="3727450"/>
          </a:xfrm>
        </p:spPr>
      </p:pic>
      <p:sp>
        <p:nvSpPr>
          <p:cNvPr id="44035"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11DAA9EA-C282-47B8-BB1E-1A0B16935CBF}" type="slidenum">
              <a:rPr lang="en-US" smtClean="0">
                <a:solidFill>
                  <a:srgbClr val="FFFFCC"/>
                </a:solidFill>
              </a:rPr>
              <a:pPr eaLnBrk="1" hangingPunct="1"/>
              <a:t>32</a:t>
            </a:fld>
            <a:endParaRPr lang="en-US">
              <a:solidFill>
                <a:srgbClr val="FFFFCC"/>
              </a:solidFill>
            </a:endParaRPr>
          </a:p>
        </p:txBody>
      </p:sp>
      <p:pic>
        <p:nvPicPr>
          <p:cNvPr id="4" name="Picture 4" descr="AACBSPD1">
            <a:extLst>
              <a:ext uri="{FF2B5EF4-FFF2-40B4-BE49-F238E27FC236}">
                <a16:creationId xmlns:a16="http://schemas.microsoft.com/office/drawing/2014/main" id="{B77C443F-9718-43D4-A065-5151CF7CE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8121" y="1475509"/>
            <a:ext cx="8332788" cy="3727450"/>
          </a:xfrm>
          <a:prstGeom prst="rect">
            <a:avLst/>
          </a:prstGeom>
        </p:spPr>
      </p:pic>
    </p:spTree>
    <p:extLst>
      <p:ext uri="{BB962C8B-B14F-4D97-AF65-F5344CB8AC3E}">
        <p14:creationId xmlns:p14="http://schemas.microsoft.com/office/powerpoint/2010/main" val="397502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383F-0FB3-439B-8EB0-9D6CFCAB418B}"/>
              </a:ext>
            </a:extLst>
          </p:cNvPr>
          <p:cNvSpPr>
            <a:spLocks noGrp="1"/>
          </p:cNvSpPr>
          <p:nvPr>
            <p:ph type="title"/>
          </p:nvPr>
        </p:nvSpPr>
        <p:spPr/>
        <p:txBody>
          <a:bodyPr/>
          <a:lstStyle/>
          <a:p>
            <a:r>
              <a:rPr lang="en-US" dirty="0"/>
              <a:t>CD-ROM </a:t>
            </a:r>
            <a:r>
              <a:rPr lang="ar-EG" dirty="0"/>
              <a:t>الأقراص المدمجة </a:t>
            </a:r>
            <a:endParaRPr lang="en-GB" dirty="0"/>
          </a:p>
        </p:txBody>
      </p:sp>
      <p:sp>
        <p:nvSpPr>
          <p:cNvPr id="3" name="Content Placeholder 2">
            <a:extLst>
              <a:ext uri="{FF2B5EF4-FFF2-40B4-BE49-F238E27FC236}">
                <a16:creationId xmlns:a16="http://schemas.microsoft.com/office/drawing/2014/main" id="{C36B0038-70C3-4A6E-B370-E355DC708362}"/>
              </a:ext>
            </a:extLst>
          </p:cNvPr>
          <p:cNvSpPr>
            <a:spLocks noGrp="1"/>
          </p:cNvSpPr>
          <p:nvPr>
            <p:ph sz="quarter" idx="13"/>
          </p:nvPr>
        </p:nvSpPr>
        <p:spPr/>
        <p:txBody>
          <a:bodyPr>
            <a:normAutofit/>
          </a:bodyPr>
          <a:lstStyle/>
          <a:p>
            <a:r>
              <a:rPr lang="en-US" sz="3200" dirty="0"/>
              <a:t>CD-ROM: Compact Disk Read Only Memory </a:t>
            </a:r>
          </a:p>
          <a:p>
            <a:pPr marL="0" indent="0" algn="r">
              <a:buNone/>
            </a:pPr>
            <a:r>
              <a:rPr lang="ar-EG" sz="3200" dirty="0"/>
              <a:t>السعة التخزينية : 900 ميجا بايت </a:t>
            </a:r>
            <a:endParaRPr lang="en-GB" sz="3200" dirty="0"/>
          </a:p>
        </p:txBody>
      </p:sp>
    </p:spTree>
    <p:extLst>
      <p:ext uri="{BB962C8B-B14F-4D97-AF65-F5344CB8AC3E}">
        <p14:creationId xmlns:p14="http://schemas.microsoft.com/office/powerpoint/2010/main" val="2318922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383F-0FB3-439B-8EB0-9D6CFCAB418B}"/>
              </a:ext>
            </a:extLst>
          </p:cNvPr>
          <p:cNvSpPr>
            <a:spLocks noGrp="1"/>
          </p:cNvSpPr>
          <p:nvPr>
            <p:ph type="title"/>
          </p:nvPr>
        </p:nvSpPr>
        <p:spPr/>
        <p:txBody>
          <a:bodyPr/>
          <a:lstStyle/>
          <a:p>
            <a:r>
              <a:rPr lang="en-US" dirty="0"/>
              <a:t>DVD</a:t>
            </a:r>
            <a:endParaRPr lang="en-GB" dirty="0"/>
          </a:p>
        </p:txBody>
      </p:sp>
      <p:sp>
        <p:nvSpPr>
          <p:cNvPr id="3" name="Content Placeholder 2">
            <a:extLst>
              <a:ext uri="{FF2B5EF4-FFF2-40B4-BE49-F238E27FC236}">
                <a16:creationId xmlns:a16="http://schemas.microsoft.com/office/drawing/2014/main" id="{C36B0038-70C3-4A6E-B370-E355DC708362}"/>
              </a:ext>
            </a:extLst>
          </p:cNvPr>
          <p:cNvSpPr>
            <a:spLocks noGrp="1"/>
          </p:cNvSpPr>
          <p:nvPr>
            <p:ph sz="quarter" idx="13"/>
          </p:nvPr>
        </p:nvSpPr>
        <p:spPr/>
        <p:txBody>
          <a:bodyPr>
            <a:normAutofit/>
          </a:bodyPr>
          <a:lstStyle/>
          <a:p>
            <a:r>
              <a:rPr lang="en-US" sz="3200" dirty="0"/>
              <a:t>DVD: Digital Video Disk </a:t>
            </a:r>
          </a:p>
          <a:p>
            <a:pPr marL="0" indent="0" algn="r">
              <a:buNone/>
            </a:pPr>
            <a:r>
              <a:rPr lang="ar-EG" sz="3200" dirty="0"/>
              <a:t>السعة التخزينية : 17 جيجا بايت </a:t>
            </a:r>
            <a:endParaRPr lang="en-GB" sz="3200" dirty="0"/>
          </a:p>
        </p:txBody>
      </p:sp>
    </p:spTree>
    <p:extLst>
      <p:ext uri="{BB962C8B-B14F-4D97-AF65-F5344CB8AC3E}">
        <p14:creationId xmlns:p14="http://schemas.microsoft.com/office/powerpoint/2010/main" val="345695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2354444" y="1831258"/>
            <a:ext cx="7483139" cy="1862048"/>
          </a:xfrm>
          <a:prstGeom prst="rect">
            <a:avLst/>
          </a:prstGeom>
          <a:noFill/>
        </p:spPr>
        <p:txBody>
          <a:bodyPr wrap="none" lIns="91440" tIns="45720" rIns="91440" bIns="45720">
            <a:spAutoFit/>
          </a:bodyPr>
          <a:lstStyle/>
          <a:p>
            <a:pPr algn="ctr"/>
            <a:r>
              <a:rPr lang="ar-EG"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أنواع الحاسبات</a:t>
            </a:r>
          </a:p>
        </p:txBody>
      </p:sp>
    </p:spTree>
    <p:extLst>
      <p:ext uri="{BB962C8B-B14F-4D97-AF65-F5344CB8AC3E}">
        <p14:creationId xmlns:p14="http://schemas.microsoft.com/office/powerpoint/2010/main" val="2766818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أنواع الحاسبات </a:t>
            </a:r>
            <a:endParaRPr lang="en-GB"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3"/>
            <a:ext cx="10363826" cy="4336471"/>
          </a:xfrm>
        </p:spPr>
        <p:txBody>
          <a:bodyPr>
            <a:normAutofit/>
          </a:bodyPr>
          <a:lstStyle/>
          <a:p>
            <a:pPr algn="r" rtl="1"/>
            <a:r>
              <a:rPr lang="ar-EG" sz="3200" dirty="0"/>
              <a:t>تنقسم الحاسبات من حيث التصميم والتنظيم إلى ثلاثة أنواع:</a:t>
            </a:r>
            <a:endParaRPr lang="en-US" sz="3200" dirty="0"/>
          </a:p>
          <a:p>
            <a:pPr marL="0" indent="0" algn="r" rtl="1">
              <a:buNone/>
            </a:pPr>
            <a:endParaRPr lang="en-US" sz="400" dirty="0"/>
          </a:p>
          <a:p>
            <a:pPr marL="457200" indent="-457200" algn="r" rtl="1">
              <a:buFont typeface="+mj-lt"/>
              <a:buAutoNum type="arabicParenR"/>
            </a:pPr>
            <a:r>
              <a:rPr lang="ar-EG" sz="3200" dirty="0"/>
              <a:t>الحاسبات القياسية أو التناظرية </a:t>
            </a:r>
            <a:r>
              <a:rPr lang="en-US" sz="3200" dirty="0"/>
              <a:t>Analog</a:t>
            </a:r>
            <a:endParaRPr lang="en-GB" sz="3200" dirty="0"/>
          </a:p>
          <a:p>
            <a:pPr marL="457200" indent="-457200" algn="r" rtl="1">
              <a:buFont typeface="+mj-lt"/>
              <a:buAutoNum type="arabicParenR"/>
            </a:pPr>
            <a:r>
              <a:rPr lang="ar-EG" sz="3200" dirty="0"/>
              <a:t>الحاسبات الرقمية </a:t>
            </a:r>
            <a:r>
              <a:rPr lang="en-US" sz="3200" dirty="0"/>
              <a:t>Digital </a:t>
            </a:r>
            <a:endParaRPr lang="en-GB" sz="3200" dirty="0"/>
          </a:p>
          <a:p>
            <a:pPr marL="457200" indent="-457200" algn="r" rtl="1">
              <a:buFont typeface="+mj-lt"/>
              <a:buAutoNum type="arabicParenR"/>
            </a:pPr>
            <a:r>
              <a:rPr lang="ar-EG" sz="3200" dirty="0"/>
              <a:t>الحاسبات المهجنة </a:t>
            </a:r>
            <a:r>
              <a:rPr lang="en-US" sz="3200" dirty="0"/>
              <a:t>Hybrid</a:t>
            </a:r>
            <a:endParaRPr lang="en-GB" sz="3200" dirty="0"/>
          </a:p>
          <a:p>
            <a:pPr algn="r" rtl="1"/>
            <a:endParaRPr lang="en-GB" sz="3200" dirty="0"/>
          </a:p>
        </p:txBody>
      </p:sp>
    </p:spTree>
    <p:extLst>
      <p:ext uri="{BB962C8B-B14F-4D97-AF65-F5344CB8AC3E}">
        <p14:creationId xmlns:p14="http://schemas.microsoft.com/office/powerpoint/2010/main" val="266320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القياسية أو التناظرية </a:t>
            </a:r>
            <a:r>
              <a:rPr lang="en-US" b="1" dirty="0"/>
              <a:t>Analog</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3"/>
            <a:ext cx="10363826" cy="4336471"/>
          </a:xfrm>
        </p:spPr>
        <p:txBody>
          <a:bodyPr>
            <a:normAutofit/>
          </a:bodyPr>
          <a:lstStyle/>
          <a:p>
            <a:pPr algn="r" rtl="1"/>
            <a:r>
              <a:rPr lang="ar-EG" sz="3200" dirty="0"/>
              <a:t>وتعتمد على نقل البيانات بالأسلاك بين كل مكونة والأخرى وتعتمد على التناسب بين الكمية المقاسة وكمية قياسية كهربية أخري (كالفولت أو الأمبير) وغالبا تصمم لأداء وظيفة محددة تستخدم في الأغراض الطبية وفي الطيران وغيرها.</a:t>
            </a:r>
            <a:endParaRPr lang="en-GB" sz="3200" dirty="0"/>
          </a:p>
        </p:txBody>
      </p:sp>
    </p:spTree>
    <p:extLst>
      <p:ext uri="{BB962C8B-B14F-4D97-AF65-F5344CB8AC3E}">
        <p14:creationId xmlns:p14="http://schemas.microsoft.com/office/powerpoint/2010/main" val="184072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الرقمية </a:t>
            </a:r>
            <a:r>
              <a:rPr lang="en-US" b="1" dirty="0"/>
              <a:t>Digital </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385455"/>
            <a:ext cx="10363826" cy="5237018"/>
          </a:xfrm>
        </p:spPr>
        <p:txBody>
          <a:bodyPr>
            <a:noAutofit/>
          </a:bodyPr>
          <a:lstStyle/>
          <a:p>
            <a:pPr algn="r" rtl="1"/>
            <a:r>
              <a:rPr lang="ar-EG" sz="2400" dirty="0"/>
              <a:t>وتعتمد على النظم الثنائية </a:t>
            </a:r>
            <a:r>
              <a:rPr lang="en-US" sz="2400" dirty="0"/>
              <a:t>binary </a:t>
            </a:r>
            <a:r>
              <a:rPr lang="ar-EG" sz="2400" dirty="0"/>
              <a:t> لتمثيل البيانات.</a:t>
            </a:r>
          </a:p>
          <a:p>
            <a:pPr algn="r" rtl="1"/>
            <a:r>
              <a:rPr lang="ar-EG" sz="2400" dirty="0"/>
              <a:t>وتنقسم من حيث الاستخدام إلى نوعين:</a:t>
            </a:r>
            <a:endParaRPr lang="en-GB" sz="2400" dirty="0"/>
          </a:p>
          <a:p>
            <a:pPr marL="457200" lvl="1" indent="0" algn="r" rtl="1">
              <a:buNone/>
            </a:pPr>
            <a:r>
              <a:rPr lang="ar-EG" sz="2400" dirty="0"/>
              <a:t>1. للاستخدامات الشخصية  </a:t>
            </a:r>
            <a:r>
              <a:rPr lang="en-US" sz="2400" dirty="0"/>
              <a:t>(Computers for Individuals)</a:t>
            </a:r>
            <a:r>
              <a:rPr lang="ar-EG" sz="2400" dirty="0"/>
              <a:t> </a:t>
            </a:r>
          </a:p>
          <a:p>
            <a:pPr marL="1163638" lvl="1" indent="-82550" algn="r" rtl="1"/>
            <a:r>
              <a:rPr lang="ar-EG" sz="2000" dirty="0"/>
              <a:t>الحاسبات الشخصية </a:t>
            </a:r>
            <a:r>
              <a:rPr lang="en-US" sz="2000" dirty="0"/>
              <a:t>Personal Computer </a:t>
            </a:r>
            <a:endParaRPr lang="en-GB" sz="2000" dirty="0"/>
          </a:p>
          <a:p>
            <a:pPr marL="1163638" lvl="1" indent="-82550" algn="r" rtl="1"/>
            <a:r>
              <a:rPr lang="en-GB" sz="2000" dirty="0"/>
              <a:t> </a:t>
            </a:r>
            <a:r>
              <a:rPr lang="ar-EG" sz="2000" dirty="0"/>
              <a:t>الحاسبات المحمولة </a:t>
            </a:r>
            <a:r>
              <a:rPr lang="en-US" sz="2000" dirty="0"/>
              <a:t>lap top</a:t>
            </a:r>
            <a:endParaRPr lang="en-GB" sz="2000" dirty="0"/>
          </a:p>
          <a:p>
            <a:pPr marL="1081088" lvl="1" indent="0" algn="r" rtl="1">
              <a:buNone/>
            </a:pPr>
            <a:endParaRPr lang="en-US" sz="1100" dirty="0"/>
          </a:p>
          <a:p>
            <a:pPr marL="457200" lvl="1" indent="0" algn="r" rtl="1">
              <a:buNone/>
            </a:pPr>
            <a:r>
              <a:rPr lang="ar-EG" sz="2400" dirty="0"/>
              <a:t>2. للمؤسسات</a:t>
            </a:r>
            <a:r>
              <a:rPr lang="en-US" sz="2400" dirty="0"/>
              <a:t>   </a:t>
            </a:r>
            <a:r>
              <a:rPr lang="ar-EG" sz="2400" dirty="0"/>
              <a:t> </a:t>
            </a:r>
            <a:r>
              <a:rPr lang="en-US" sz="2400" dirty="0"/>
              <a:t> (Computers for Organizations)</a:t>
            </a:r>
            <a:endParaRPr lang="ar-EG" sz="2400" dirty="0"/>
          </a:p>
          <a:p>
            <a:pPr marL="1260475" algn="r" rtl="1"/>
            <a:r>
              <a:rPr lang="ar-EG" dirty="0"/>
              <a:t>الحاسبات العملاقة </a:t>
            </a:r>
            <a:r>
              <a:rPr lang="en-US" dirty="0"/>
              <a:t>Super Computer</a:t>
            </a:r>
            <a:r>
              <a:rPr lang="ar-SA" dirty="0"/>
              <a:t>:</a:t>
            </a:r>
            <a:endParaRPr lang="en-GB" dirty="0"/>
          </a:p>
          <a:p>
            <a:pPr marL="1260475" algn="r" rtl="1"/>
            <a:r>
              <a:rPr lang="ar-EG" dirty="0"/>
              <a:t>الحاسب الضخم </a:t>
            </a:r>
            <a:r>
              <a:rPr lang="en-US" dirty="0"/>
              <a:t>Main Frame</a:t>
            </a:r>
            <a:endParaRPr lang="en-GB" dirty="0"/>
          </a:p>
          <a:p>
            <a:pPr marL="1260475" algn="r" rtl="1"/>
            <a:r>
              <a:rPr lang="ar-EG" dirty="0"/>
              <a:t>الحاسب المتوسط </a:t>
            </a:r>
            <a:r>
              <a:rPr lang="en-US" dirty="0"/>
              <a:t>Mini Computer </a:t>
            </a:r>
            <a:endParaRPr lang="en-GB" dirty="0"/>
          </a:p>
          <a:p>
            <a:pPr marL="0" indent="0" algn="r" rtl="1">
              <a:buNone/>
            </a:pPr>
            <a:r>
              <a:rPr lang="en-GB" dirty="0"/>
              <a:t> </a:t>
            </a:r>
          </a:p>
        </p:txBody>
      </p:sp>
    </p:spTree>
    <p:extLst>
      <p:ext uri="{BB962C8B-B14F-4D97-AF65-F5344CB8AC3E}">
        <p14:creationId xmlns:p14="http://schemas.microsoft.com/office/powerpoint/2010/main" val="602190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الرقمية </a:t>
            </a:r>
            <a:r>
              <a:rPr lang="en-US" b="1" dirty="0"/>
              <a:t>Digital </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385455"/>
            <a:ext cx="10363826" cy="5237018"/>
          </a:xfrm>
        </p:spPr>
        <p:txBody>
          <a:bodyPr>
            <a:noAutofit/>
          </a:bodyPr>
          <a:lstStyle/>
          <a:p>
            <a:pPr marL="457200" lvl="1" indent="0" algn="r" rtl="1">
              <a:buNone/>
            </a:pPr>
            <a:r>
              <a:rPr lang="ar-EG" sz="2400" dirty="0"/>
              <a:t>1. للاستخدامات الشخصية  </a:t>
            </a:r>
            <a:r>
              <a:rPr lang="en-US" sz="2400" dirty="0"/>
              <a:t>(Computers for Individuals)</a:t>
            </a:r>
            <a:r>
              <a:rPr lang="ar-EG" sz="2400" dirty="0"/>
              <a:t> </a:t>
            </a:r>
          </a:p>
          <a:p>
            <a:pPr marL="1163638" lvl="1" indent="-82550" algn="r" rtl="1"/>
            <a:r>
              <a:rPr lang="ar-EG" sz="2000" dirty="0"/>
              <a:t>الحاسبات الشخصية </a:t>
            </a:r>
            <a:r>
              <a:rPr lang="en-US" sz="2000" dirty="0"/>
              <a:t>Personal Computer </a:t>
            </a:r>
            <a:endParaRPr lang="ar-EG" sz="2000" dirty="0"/>
          </a:p>
          <a:p>
            <a:pPr marL="1081088" lvl="1" indent="0" algn="r" rtl="1">
              <a:buNone/>
            </a:pPr>
            <a:r>
              <a:rPr lang="ar-EG" dirty="0"/>
              <a:t>- غالبا ما تسمي باختصار </a:t>
            </a:r>
            <a:r>
              <a:rPr lang="en-US" dirty="0"/>
              <a:t>(PCs)</a:t>
            </a:r>
            <a:r>
              <a:rPr lang="ar-EG" dirty="0"/>
              <a:t> </a:t>
            </a:r>
          </a:p>
          <a:p>
            <a:pPr marL="1081088" lvl="1" indent="0" algn="r" rtl="1">
              <a:buNone/>
            </a:pPr>
            <a:r>
              <a:rPr lang="ar-EG" dirty="0"/>
              <a:t>- يسمي النوع الذي يوضع على المكتب منها </a:t>
            </a:r>
            <a:r>
              <a:rPr lang="en-US" dirty="0"/>
              <a:t>(Desk Top)</a:t>
            </a:r>
            <a:r>
              <a:rPr lang="ar-EG" dirty="0"/>
              <a:t> </a:t>
            </a:r>
          </a:p>
          <a:p>
            <a:pPr marL="1081088" lvl="1" indent="0" algn="r" rtl="1">
              <a:buNone/>
            </a:pPr>
            <a:r>
              <a:rPr lang="ar-EG" dirty="0"/>
              <a:t>- هو مصمم لتلبية الاحتياجات الفردية.</a:t>
            </a:r>
            <a:endParaRPr lang="en-GB" dirty="0"/>
          </a:p>
          <a:p>
            <a:pPr marL="1081088" lvl="1" indent="0" algn="r" rtl="1">
              <a:buNone/>
            </a:pPr>
            <a:endParaRPr lang="en-GB" sz="2000" dirty="0"/>
          </a:p>
          <a:p>
            <a:pPr marL="0" indent="0" algn="r" rtl="1">
              <a:buNone/>
            </a:pPr>
            <a:r>
              <a:rPr lang="en-GB" dirty="0"/>
              <a:t> </a:t>
            </a:r>
          </a:p>
        </p:txBody>
      </p:sp>
    </p:spTree>
    <p:extLst>
      <p:ext uri="{BB962C8B-B14F-4D97-AF65-F5344CB8AC3E}">
        <p14:creationId xmlns:p14="http://schemas.microsoft.com/office/powerpoint/2010/main" val="288317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12D2-2CF7-48C7-8C0D-7B998C8DDE13}"/>
              </a:ext>
            </a:extLst>
          </p:cNvPr>
          <p:cNvSpPr>
            <a:spLocks noGrp="1"/>
          </p:cNvSpPr>
          <p:nvPr>
            <p:ph type="title"/>
          </p:nvPr>
        </p:nvSpPr>
        <p:spPr/>
        <p:txBody>
          <a:bodyPr>
            <a:normAutofit/>
          </a:bodyPr>
          <a:lstStyle/>
          <a:p>
            <a:r>
              <a:rPr lang="ar-EG" sz="4000" b="1" dirty="0"/>
              <a:t>الحاسب </a:t>
            </a:r>
            <a:endParaRPr lang="en-GB" sz="4000" b="1" dirty="0"/>
          </a:p>
        </p:txBody>
      </p:sp>
      <p:sp>
        <p:nvSpPr>
          <p:cNvPr id="3" name="Content Placeholder 2">
            <a:extLst>
              <a:ext uri="{FF2B5EF4-FFF2-40B4-BE49-F238E27FC236}">
                <a16:creationId xmlns:a16="http://schemas.microsoft.com/office/drawing/2014/main" id="{020C27E3-082F-416A-AD61-6026D4157582}"/>
              </a:ext>
            </a:extLst>
          </p:cNvPr>
          <p:cNvSpPr>
            <a:spLocks noGrp="1"/>
          </p:cNvSpPr>
          <p:nvPr>
            <p:ph sz="quarter" idx="13"/>
          </p:nvPr>
        </p:nvSpPr>
        <p:spPr>
          <a:xfrm>
            <a:off x="913774" y="2050474"/>
            <a:ext cx="10363826" cy="3740726"/>
          </a:xfrm>
        </p:spPr>
        <p:txBody>
          <a:bodyPr>
            <a:normAutofit/>
          </a:bodyPr>
          <a:lstStyle/>
          <a:p>
            <a:pPr algn="r" rtl="1"/>
            <a:r>
              <a:rPr lang="ar-EG" sz="2400" dirty="0"/>
              <a:t>هو جهاز الكتروني مبرمج.</a:t>
            </a:r>
          </a:p>
          <a:p>
            <a:pPr algn="r" rtl="1"/>
            <a:r>
              <a:rPr lang="ar-EG" sz="2400" dirty="0"/>
              <a:t>يقوم بأربع عمليات أساسية وهي: الإدخال – المعالجة – الإخراج – التخزين</a:t>
            </a:r>
          </a:p>
          <a:p>
            <a:pPr algn="r" rtl="1"/>
            <a:endParaRPr lang="en-GB" sz="2400" dirty="0"/>
          </a:p>
        </p:txBody>
      </p:sp>
      <p:pic>
        <p:nvPicPr>
          <p:cNvPr id="4" name="Picture 3">
            <a:extLst>
              <a:ext uri="{FF2B5EF4-FFF2-40B4-BE49-F238E27FC236}">
                <a16:creationId xmlns:a16="http://schemas.microsoft.com/office/drawing/2014/main" id="{3F90DDF2-F2A5-4BAD-96F5-D24FBFA40164}"/>
              </a:ext>
            </a:extLst>
          </p:cNvPr>
          <p:cNvPicPr/>
          <p:nvPr/>
        </p:nvPicPr>
        <p:blipFill>
          <a:blip r:embed="rId2"/>
          <a:srcRect/>
          <a:stretch>
            <a:fillRect/>
          </a:stretch>
        </p:blipFill>
        <p:spPr bwMode="auto">
          <a:xfrm>
            <a:off x="2743200" y="3491346"/>
            <a:ext cx="7370617" cy="2964872"/>
          </a:xfrm>
          <a:prstGeom prst="rect">
            <a:avLst/>
          </a:prstGeom>
          <a:noFill/>
          <a:ln w="9525">
            <a:noFill/>
            <a:miter lim="800000"/>
            <a:headEnd/>
            <a:tailEnd/>
          </a:ln>
        </p:spPr>
      </p:pic>
    </p:spTree>
    <p:extLst>
      <p:ext uri="{BB962C8B-B14F-4D97-AF65-F5344CB8AC3E}">
        <p14:creationId xmlns:p14="http://schemas.microsoft.com/office/powerpoint/2010/main" val="369483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الرقمية </a:t>
            </a:r>
            <a:r>
              <a:rPr lang="en-US" b="1" dirty="0"/>
              <a:t>Digital </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385455"/>
            <a:ext cx="10363826" cy="5237018"/>
          </a:xfrm>
        </p:spPr>
        <p:txBody>
          <a:bodyPr>
            <a:noAutofit/>
          </a:bodyPr>
          <a:lstStyle/>
          <a:p>
            <a:pPr marL="457200" lvl="1" indent="0" algn="r" rtl="1">
              <a:buNone/>
            </a:pPr>
            <a:r>
              <a:rPr lang="ar-EG" sz="2400" dirty="0"/>
              <a:t>1. للاستخدامات الشخصية  </a:t>
            </a:r>
            <a:r>
              <a:rPr lang="en-US" sz="2400" dirty="0"/>
              <a:t>(Computers for Individuals)</a:t>
            </a:r>
            <a:r>
              <a:rPr lang="ar-EG" sz="2400" dirty="0"/>
              <a:t> </a:t>
            </a:r>
          </a:p>
          <a:p>
            <a:pPr marL="1163638" lvl="1" indent="-82550" algn="r" rtl="1"/>
            <a:r>
              <a:rPr lang="en-GB" sz="2000" dirty="0"/>
              <a:t> </a:t>
            </a:r>
            <a:r>
              <a:rPr lang="ar-EG" sz="2000" dirty="0"/>
              <a:t>الحاسبات المحمولة </a:t>
            </a:r>
            <a:r>
              <a:rPr lang="en-US" sz="2000" dirty="0"/>
              <a:t>lap top</a:t>
            </a:r>
            <a:endParaRPr lang="ar-EG" sz="2000" dirty="0"/>
          </a:p>
          <a:p>
            <a:pPr marL="1366838" lvl="1" indent="-285750" algn="r" rtl="1">
              <a:buFontTx/>
              <a:buChar char="-"/>
            </a:pPr>
            <a:r>
              <a:rPr lang="ar-EG" dirty="0"/>
              <a:t>الحاسب الذي يدخل في شنطة يد </a:t>
            </a:r>
          </a:p>
          <a:p>
            <a:pPr marL="1366838" lvl="1" indent="-285750" algn="r" rtl="1">
              <a:buFontTx/>
              <a:buChar char="-"/>
            </a:pPr>
            <a:r>
              <a:rPr lang="ar-EG" dirty="0"/>
              <a:t>حاسب لا يتطلب أن تصله بمصدر للكهرباء باستمرار</a:t>
            </a:r>
          </a:p>
          <a:p>
            <a:pPr marL="1366838" lvl="1" indent="-285750" algn="r" rtl="1">
              <a:buFontTx/>
              <a:buChar char="-"/>
            </a:pPr>
            <a:r>
              <a:rPr lang="en-US" dirty="0"/>
              <a:t> lap top </a:t>
            </a:r>
            <a:r>
              <a:rPr lang="ar-EG" dirty="0"/>
              <a:t>أو </a:t>
            </a:r>
            <a:r>
              <a:rPr lang="en-US" dirty="0"/>
              <a:t>note book</a:t>
            </a:r>
            <a:r>
              <a:rPr lang="ar-EG" dirty="0"/>
              <a:t> </a:t>
            </a:r>
          </a:p>
          <a:p>
            <a:pPr marL="1366838" lvl="1" indent="-285750" algn="r" rtl="1">
              <a:buFontTx/>
              <a:buChar char="-"/>
            </a:pPr>
            <a:r>
              <a:rPr lang="ar-EG" dirty="0"/>
              <a:t>يستخدم لعمل محاضرات ومناقشات في مواقع العمل.</a:t>
            </a:r>
            <a:endParaRPr lang="en-GB" dirty="0"/>
          </a:p>
          <a:p>
            <a:pPr marL="1163638" lvl="1" indent="-82550" algn="r" rtl="1"/>
            <a:endParaRPr lang="en-GB" sz="2000" dirty="0"/>
          </a:p>
          <a:p>
            <a:pPr marL="0" indent="0" algn="r" rtl="1">
              <a:buNone/>
            </a:pPr>
            <a:r>
              <a:rPr lang="en-GB" dirty="0"/>
              <a:t> </a:t>
            </a:r>
          </a:p>
        </p:txBody>
      </p:sp>
    </p:spTree>
    <p:extLst>
      <p:ext uri="{BB962C8B-B14F-4D97-AF65-F5344CB8AC3E}">
        <p14:creationId xmlns:p14="http://schemas.microsoft.com/office/powerpoint/2010/main" val="3041673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المهجنة </a:t>
            </a:r>
            <a:r>
              <a:rPr lang="en-US" b="1" dirty="0"/>
              <a:t>Hybrid</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2050473"/>
            <a:ext cx="10363826" cy="4336471"/>
          </a:xfrm>
        </p:spPr>
        <p:txBody>
          <a:bodyPr>
            <a:normAutofit/>
          </a:bodyPr>
          <a:lstStyle/>
          <a:p>
            <a:pPr algn="r" rtl="1"/>
            <a:r>
              <a:rPr lang="ar-EG" sz="3600" dirty="0"/>
              <a:t>وهي تستخدم مزيجا من النظم القياسية والنظم الرقمية.</a:t>
            </a:r>
            <a:endParaRPr lang="en-GB" sz="3600" dirty="0"/>
          </a:p>
        </p:txBody>
      </p:sp>
    </p:spTree>
    <p:extLst>
      <p:ext uri="{BB962C8B-B14F-4D97-AF65-F5344CB8AC3E}">
        <p14:creationId xmlns:p14="http://schemas.microsoft.com/office/powerpoint/2010/main" val="1136215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الرقمية </a:t>
            </a:r>
            <a:r>
              <a:rPr lang="en-US" b="1" dirty="0"/>
              <a:t>Digital </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385455"/>
            <a:ext cx="10363826" cy="5237018"/>
          </a:xfrm>
        </p:spPr>
        <p:txBody>
          <a:bodyPr>
            <a:noAutofit/>
          </a:bodyPr>
          <a:lstStyle/>
          <a:p>
            <a:pPr marL="457200" lvl="1" indent="0" algn="r" rtl="1">
              <a:buNone/>
            </a:pPr>
            <a:r>
              <a:rPr lang="ar-EG" sz="2400" dirty="0"/>
              <a:t>2. للمؤسسات</a:t>
            </a:r>
            <a:r>
              <a:rPr lang="en-US" sz="2400" dirty="0"/>
              <a:t>   </a:t>
            </a:r>
            <a:r>
              <a:rPr lang="ar-EG" sz="2400" dirty="0"/>
              <a:t> </a:t>
            </a:r>
            <a:r>
              <a:rPr lang="en-US" sz="2400" dirty="0"/>
              <a:t> (Computers for Organizations)</a:t>
            </a:r>
            <a:endParaRPr lang="ar-EG" sz="2400" dirty="0"/>
          </a:p>
          <a:p>
            <a:pPr marL="1260475" algn="r" rtl="1"/>
            <a:r>
              <a:rPr lang="ar-EG" dirty="0"/>
              <a:t>الحاسبات العملاقة </a:t>
            </a:r>
            <a:r>
              <a:rPr lang="en-US" dirty="0"/>
              <a:t>Super Computer</a:t>
            </a:r>
            <a:endParaRPr lang="ar-EG" dirty="0"/>
          </a:p>
          <a:p>
            <a:pPr marL="1031875" indent="0" algn="r" rtl="1">
              <a:buNone/>
            </a:pPr>
            <a:r>
              <a:rPr lang="ar-EG" dirty="0"/>
              <a:t>- هو حاسب عملاق له ذاكرة رئيسية ضخمة فائق السرعة وغالبا ما يوجد بها عدة معالجات.</a:t>
            </a:r>
          </a:p>
          <a:p>
            <a:pPr marL="1031875" indent="0" algn="r" rtl="1">
              <a:buNone/>
            </a:pPr>
            <a:r>
              <a:rPr lang="ar-EG" dirty="0"/>
              <a:t>- يقتصر وجود هذه الحاسبات على وزارات الدفاع – شركات البترول.</a:t>
            </a:r>
            <a:endParaRPr lang="en-GB" dirty="0"/>
          </a:p>
          <a:p>
            <a:pPr marL="0" indent="0" algn="r" rtl="1">
              <a:buNone/>
            </a:pPr>
            <a:r>
              <a:rPr lang="en-GB" dirty="0"/>
              <a:t> </a:t>
            </a:r>
          </a:p>
        </p:txBody>
      </p:sp>
    </p:spTree>
    <p:extLst>
      <p:ext uri="{BB962C8B-B14F-4D97-AF65-F5344CB8AC3E}">
        <p14:creationId xmlns:p14="http://schemas.microsoft.com/office/powerpoint/2010/main" val="262127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الرقمية </a:t>
            </a:r>
            <a:r>
              <a:rPr lang="en-US" b="1" dirty="0"/>
              <a:t>Digital </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385455"/>
            <a:ext cx="10363826" cy="5237018"/>
          </a:xfrm>
        </p:spPr>
        <p:txBody>
          <a:bodyPr>
            <a:noAutofit/>
          </a:bodyPr>
          <a:lstStyle/>
          <a:p>
            <a:pPr marL="457200" lvl="1" indent="0" algn="r" rtl="1">
              <a:buNone/>
            </a:pPr>
            <a:r>
              <a:rPr lang="ar-EG" sz="2400" dirty="0"/>
              <a:t>2. للمؤسسات</a:t>
            </a:r>
            <a:r>
              <a:rPr lang="en-US" sz="2400" dirty="0"/>
              <a:t>   </a:t>
            </a:r>
            <a:r>
              <a:rPr lang="ar-EG" sz="2400" dirty="0"/>
              <a:t> </a:t>
            </a:r>
            <a:r>
              <a:rPr lang="en-US" sz="2400" dirty="0"/>
              <a:t> (Computers for Organizations)</a:t>
            </a:r>
            <a:endParaRPr lang="ar-EG" sz="2400" dirty="0"/>
          </a:p>
          <a:p>
            <a:pPr marL="1260475" algn="r" rtl="1"/>
            <a:r>
              <a:rPr lang="ar-EG" dirty="0"/>
              <a:t>الحاسب الضخم </a:t>
            </a:r>
            <a:r>
              <a:rPr lang="en-US" dirty="0"/>
              <a:t>Main Frame</a:t>
            </a:r>
            <a:endParaRPr lang="ar-EG" dirty="0"/>
          </a:p>
          <a:p>
            <a:pPr marL="1031875" indent="0" algn="r" rtl="1">
              <a:buNone/>
            </a:pPr>
            <a:r>
              <a:rPr lang="ar-EG" dirty="0"/>
              <a:t>- يستخدم في البنوك وفي شركات التأمين والمصانع وخطوط الطيران والبريد والتعداد السكاني وتصميم الطائرات والسيارات.</a:t>
            </a:r>
          </a:p>
          <a:p>
            <a:pPr marL="1031875" indent="0" algn="r" rtl="1">
              <a:buNone/>
            </a:pPr>
            <a:r>
              <a:rPr lang="ar-EG" dirty="0"/>
              <a:t> - يربط مئات بل آلاف من الوحدات الطرفية وتحتاج لنظم تشغيل قوية  </a:t>
            </a:r>
          </a:p>
          <a:p>
            <a:pPr marL="1031875" indent="0" algn="r" rtl="1">
              <a:buNone/>
            </a:pPr>
            <a:r>
              <a:rPr lang="ar-EG" dirty="0"/>
              <a:t>- يصل عدد مستخدميها إلى عشرات الآلاف.</a:t>
            </a:r>
            <a:endParaRPr lang="en-GB" dirty="0"/>
          </a:p>
          <a:p>
            <a:pPr marL="1260475" algn="r" rtl="1"/>
            <a:endParaRPr lang="en-GB" dirty="0"/>
          </a:p>
          <a:p>
            <a:pPr marL="0" indent="0" algn="r" rtl="1">
              <a:buNone/>
            </a:pPr>
            <a:r>
              <a:rPr lang="en-GB" dirty="0"/>
              <a:t> </a:t>
            </a:r>
          </a:p>
        </p:txBody>
      </p:sp>
    </p:spTree>
    <p:extLst>
      <p:ext uri="{BB962C8B-B14F-4D97-AF65-F5344CB8AC3E}">
        <p14:creationId xmlns:p14="http://schemas.microsoft.com/office/powerpoint/2010/main" val="1012884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925-7AA3-439E-A1D6-3B3771538480}"/>
              </a:ext>
            </a:extLst>
          </p:cNvPr>
          <p:cNvSpPr>
            <a:spLocks noGrp="1"/>
          </p:cNvSpPr>
          <p:nvPr>
            <p:ph type="title"/>
          </p:nvPr>
        </p:nvSpPr>
        <p:spPr>
          <a:xfrm>
            <a:off x="913775" y="401783"/>
            <a:ext cx="10364451" cy="1108362"/>
          </a:xfrm>
        </p:spPr>
        <p:txBody>
          <a:bodyPr>
            <a:normAutofit/>
          </a:bodyPr>
          <a:lstStyle/>
          <a:p>
            <a:pPr rtl="1"/>
            <a:r>
              <a:rPr lang="ar-EG" b="1" dirty="0"/>
              <a:t>الحاسبات الرقمية </a:t>
            </a:r>
            <a:r>
              <a:rPr lang="en-US" b="1" dirty="0"/>
              <a:t>Digital </a:t>
            </a:r>
            <a:endParaRPr lang="en-GB" b="1" dirty="0"/>
          </a:p>
        </p:txBody>
      </p:sp>
      <p:sp>
        <p:nvSpPr>
          <p:cNvPr id="3" name="Content Placeholder 2">
            <a:extLst>
              <a:ext uri="{FF2B5EF4-FFF2-40B4-BE49-F238E27FC236}">
                <a16:creationId xmlns:a16="http://schemas.microsoft.com/office/drawing/2014/main" id="{F1BE9160-F10F-41BF-98C5-9380FE377164}"/>
              </a:ext>
            </a:extLst>
          </p:cNvPr>
          <p:cNvSpPr>
            <a:spLocks noGrp="1"/>
          </p:cNvSpPr>
          <p:nvPr>
            <p:ph sz="quarter" idx="13"/>
          </p:nvPr>
        </p:nvSpPr>
        <p:spPr>
          <a:xfrm>
            <a:off x="913774" y="1357745"/>
            <a:ext cx="10363826" cy="5237018"/>
          </a:xfrm>
        </p:spPr>
        <p:txBody>
          <a:bodyPr>
            <a:noAutofit/>
          </a:bodyPr>
          <a:lstStyle/>
          <a:p>
            <a:pPr marL="457200" lvl="1" indent="0" algn="r" rtl="1">
              <a:buNone/>
            </a:pPr>
            <a:r>
              <a:rPr lang="ar-EG" sz="2400" dirty="0"/>
              <a:t>2. للمؤسسات</a:t>
            </a:r>
            <a:r>
              <a:rPr lang="en-US" sz="2400" dirty="0"/>
              <a:t>   </a:t>
            </a:r>
            <a:r>
              <a:rPr lang="ar-EG" sz="2400" dirty="0"/>
              <a:t> </a:t>
            </a:r>
            <a:r>
              <a:rPr lang="en-US" sz="2400" dirty="0"/>
              <a:t> (Computers for Organizations)</a:t>
            </a:r>
            <a:endParaRPr lang="ar-EG" sz="2400" dirty="0"/>
          </a:p>
          <a:p>
            <a:pPr marL="1260475" algn="r" rtl="1"/>
            <a:r>
              <a:rPr lang="ar-EG" dirty="0"/>
              <a:t>الحاسب المتوسط </a:t>
            </a:r>
            <a:r>
              <a:rPr lang="en-US" dirty="0"/>
              <a:t>Mini Computer </a:t>
            </a:r>
            <a:endParaRPr lang="ar-EG" dirty="0"/>
          </a:p>
          <a:p>
            <a:pPr marL="1374775" indent="-342900" algn="r" rtl="1">
              <a:buFontTx/>
              <a:buChar char="-"/>
            </a:pPr>
            <a:r>
              <a:rPr lang="ar-EG" dirty="0"/>
              <a:t>يستخدم في محلات التجزئة وفي الكليات والمؤسسات الصغيرة ولكن سوق هذه الحاسبات يقل كثيرا الآن نظرا لوجود الحاسبات الشخصية ذات الكفاءة العالية والسعر المناسب. </a:t>
            </a:r>
          </a:p>
          <a:p>
            <a:pPr marL="1374775" indent="-342900" algn="r" rtl="1">
              <a:buFontTx/>
              <a:buChar char="-"/>
            </a:pPr>
            <a:r>
              <a:rPr lang="ar-EG" dirty="0"/>
              <a:t>وتتميز بقدرتها على التعامل مع أكثر من مستخدم وأكثر من جهاز.</a:t>
            </a:r>
            <a:endParaRPr lang="en-GB" dirty="0"/>
          </a:p>
          <a:p>
            <a:pPr marL="0" indent="0" algn="r" rtl="1">
              <a:buNone/>
            </a:pPr>
            <a:r>
              <a:rPr lang="en-GB" dirty="0"/>
              <a:t> </a:t>
            </a:r>
          </a:p>
        </p:txBody>
      </p:sp>
    </p:spTree>
    <p:extLst>
      <p:ext uri="{BB962C8B-B14F-4D97-AF65-F5344CB8AC3E}">
        <p14:creationId xmlns:p14="http://schemas.microsoft.com/office/powerpoint/2010/main" val="3405659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3653675" y="1831258"/>
            <a:ext cx="4884671" cy="1862048"/>
          </a:xfrm>
          <a:prstGeom prst="rect">
            <a:avLst/>
          </a:prstGeom>
          <a:noFill/>
        </p:spPr>
        <p:txBody>
          <a:bodyPr wrap="none" lIns="91440" tIns="45720" rIns="91440" bIns="45720">
            <a:spAutoFit/>
          </a:bodyPr>
          <a:lstStyle/>
          <a:p>
            <a:pPr algn="ctr"/>
            <a:r>
              <a:rPr lang="ar-EG"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بيئة العمل</a:t>
            </a:r>
            <a:endParaRPr lang="ar-EG"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80746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E86B-CCC0-4319-B044-F91F577831C2}"/>
              </a:ext>
            </a:extLst>
          </p:cNvPr>
          <p:cNvSpPr>
            <a:spLocks noGrp="1"/>
          </p:cNvSpPr>
          <p:nvPr>
            <p:ph type="title"/>
          </p:nvPr>
        </p:nvSpPr>
        <p:spPr>
          <a:xfrm>
            <a:off x="913775" y="618517"/>
            <a:ext cx="10364451" cy="960901"/>
          </a:xfrm>
        </p:spPr>
        <p:txBody>
          <a:bodyPr/>
          <a:lstStyle/>
          <a:p>
            <a:r>
              <a:rPr lang="ar-EG" b="1" dirty="0"/>
              <a:t>بيئة العمل </a:t>
            </a:r>
            <a:endParaRPr lang="en-GB" b="1" dirty="0"/>
          </a:p>
        </p:txBody>
      </p:sp>
      <p:sp>
        <p:nvSpPr>
          <p:cNvPr id="3" name="Content Placeholder 2">
            <a:extLst>
              <a:ext uri="{FF2B5EF4-FFF2-40B4-BE49-F238E27FC236}">
                <a16:creationId xmlns:a16="http://schemas.microsoft.com/office/drawing/2014/main" id="{C2B753E9-D5D1-4C48-9114-DC44DCA2FD4B}"/>
              </a:ext>
            </a:extLst>
          </p:cNvPr>
          <p:cNvSpPr>
            <a:spLocks noGrp="1"/>
          </p:cNvSpPr>
          <p:nvPr>
            <p:ph sz="quarter" idx="13"/>
          </p:nvPr>
        </p:nvSpPr>
        <p:spPr>
          <a:xfrm>
            <a:off x="913774" y="1579418"/>
            <a:ext cx="10363826" cy="4904509"/>
          </a:xfrm>
        </p:spPr>
        <p:txBody>
          <a:bodyPr>
            <a:normAutofit/>
          </a:bodyPr>
          <a:lstStyle/>
          <a:p>
            <a:pPr marL="0" indent="0" algn="r">
              <a:buNone/>
            </a:pPr>
            <a:r>
              <a:rPr lang="ar-EG" sz="2400" dirty="0"/>
              <a:t>بيئة العمل: تقليل الحوادث والازعاج عند استخدام الحاسب.</a:t>
            </a:r>
          </a:p>
          <a:p>
            <a:pPr marL="0" indent="0" algn="r">
              <a:buNone/>
            </a:pPr>
            <a:r>
              <a:rPr lang="ar-EG" sz="2400" dirty="0"/>
              <a:t>خطوات تتبع:</a:t>
            </a:r>
          </a:p>
          <a:p>
            <a:pPr marL="0" indent="0" algn="r">
              <a:buNone/>
            </a:pPr>
            <a:r>
              <a:rPr lang="ar-EG" sz="2400" dirty="0"/>
              <a:t>مواجهة الشاشة بشكل صحيح.</a:t>
            </a:r>
          </a:p>
          <a:p>
            <a:pPr marL="0" indent="0" algn="r">
              <a:buNone/>
            </a:pPr>
            <a:r>
              <a:rPr lang="ar-EG" sz="2400" dirty="0"/>
              <a:t>استخدام كرسي قابل للتعديل.</a:t>
            </a:r>
          </a:p>
          <a:p>
            <a:pPr marL="0" indent="0" algn="r">
              <a:buNone/>
            </a:pPr>
            <a:r>
              <a:rPr lang="ar-EG" sz="2400" dirty="0"/>
              <a:t>اخد وضعية مناسبة عند الكتابة.</a:t>
            </a:r>
          </a:p>
          <a:p>
            <a:pPr marL="0" indent="0" algn="r">
              <a:buNone/>
            </a:pPr>
            <a:r>
              <a:rPr lang="ar-EG" sz="2400" dirty="0"/>
              <a:t>أخذ استراحة من الحين للاخر.</a:t>
            </a:r>
          </a:p>
          <a:p>
            <a:pPr marL="0" indent="0" algn="r">
              <a:buNone/>
            </a:pPr>
            <a:r>
              <a:rPr lang="ar-EG" sz="2400" dirty="0"/>
              <a:t>وجود اضاءة كافية.</a:t>
            </a:r>
            <a:endParaRPr lang="en-GB" sz="2400" dirty="0"/>
          </a:p>
        </p:txBody>
      </p:sp>
      <p:pic>
        <p:nvPicPr>
          <p:cNvPr id="4" name="Picture 3">
            <a:extLst>
              <a:ext uri="{FF2B5EF4-FFF2-40B4-BE49-F238E27FC236}">
                <a16:creationId xmlns:a16="http://schemas.microsoft.com/office/drawing/2014/main" id="{3F10E07E-0BEB-4120-99C9-E49A25AA7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27" y="2050472"/>
            <a:ext cx="5361709" cy="4696692"/>
          </a:xfrm>
          <a:prstGeom prst="rect">
            <a:avLst/>
          </a:prstGeom>
        </p:spPr>
      </p:pic>
    </p:spTree>
    <p:extLst>
      <p:ext uri="{BB962C8B-B14F-4D97-AF65-F5344CB8AC3E}">
        <p14:creationId xmlns:p14="http://schemas.microsoft.com/office/powerpoint/2010/main" val="44938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12D2-2CF7-48C7-8C0D-7B998C8DDE13}"/>
              </a:ext>
            </a:extLst>
          </p:cNvPr>
          <p:cNvSpPr>
            <a:spLocks noGrp="1"/>
          </p:cNvSpPr>
          <p:nvPr>
            <p:ph type="title"/>
          </p:nvPr>
        </p:nvSpPr>
        <p:spPr/>
        <p:txBody>
          <a:bodyPr/>
          <a:lstStyle/>
          <a:p>
            <a:r>
              <a:rPr lang="ar-EG" b="1" dirty="0"/>
              <a:t>البيانات والمعلومات </a:t>
            </a:r>
            <a:endParaRPr lang="en-GB" dirty="0"/>
          </a:p>
        </p:txBody>
      </p:sp>
      <p:sp>
        <p:nvSpPr>
          <p:cNvPr id="3" name="Content Placeholder 2">
            <a:extLst>
              <a:ext uri="{FF2B5EF4-FFF2-40B4-BE49-F238E27FC236}">
                <a16:creationId xmlns:a16="http://schemas.microsoft.com/office/drawing/2014/main" id="{020C27E3-082F-416A-AD61-6026D4157582}"/>
              </a:ext>
            </a:extLst>
          </p:cNvPr>
          <p:cNvSpPr>
            <a:spLocks noGrp="1"/>
          </p:cNvSpPr>
          <p:nvPr>
            <p:ph sz="quarter" idx="13"/>
          </p:nvPr>
        </p:nvSpPr>
        <p:spPr/>
        <p:txBody>
          <a:bodyPr>
            <a:normAutofit/>
          </a:bodyPr>
          <a:lstStyle/>
          <a:p>
            <a:pPr marL="0" indent="0" algn="r">
              <a:buNone/>
            </a:pPr>
            <a:r>
              <a:rPr lang="ar-EG" sz="4400" dirty="0"/>
              <a:t>البيانات: هي تمثيل للحقائق والأفكار. تكون البيانات على شكل أرقام أو كلمات أو صور أو فيديو. </a:t>
            </a:r>
          </a:p>
          <a:p>
            <a:pPr marL="0" indent="0" algn="r">
              <a:buNone/>
            </a:pPr>
            <a:endParaRPr lang="ar-EG" sz="1600" dirty="0"/>
          </a:p>
          <a:p>
            <a:pPr marL="0" indent="0" algn="r">
              <a:buNone/>
            </a:pPr>
            <a:r>
              <a:rPr lang="ar-EG" sz="4400" dirty="0"/>
              <a:t>المعلومات: هي البيانات بعد عملية المعالجة. </a:t>
            </a:r>
            <a:endParaRPr lang="en-GB" sz="4400" dirty="0"/>
          </a:p>
        </p:txBody>
      </p:sp>
    </p:spTree>
    <p:extLst>
      <p:ext uri="{BB962C8B-B14F-4D97-AF65-F5344CB8AC3E}">
        <p14:creationId xmlns:p14="http://schemas.microsoft.com/office/powerpoint/2010/main" val="195144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12D2-2CF7-48C7-8C0D-7B998C8DDE13}"/>
              </a:ext>
            </a:extLst>
          </p:cNvPr>
          <p:cNvSpPr>
            <a:spLocks noGrp="1"/>
          </p:cNvSpPr>
          <p:nvPr>
            <p:ph type="title"/>
          </p:nvPr>
        </p:nvSpPr>
        <p:spPr/>
        <p:txBody>
          <a:bodyPr/>
          <a:lstStyle/>
          <a:p>
            <a:r>
              <a:rPr lang="ar-EG" b="1" dirty="0"/>
              <a:t>لغة الحاسب</a:t>
            </a:r>
            <a:endParaRPr lang="en-GB" dirty="0"/>
          </a:p>
        </p:txBody>
      </p:sp>
      <p:sp>
        <p:nvSpPr>
          <p:cNvPr id="3" name="Content Placeholder 2">
            <a:extLst>
              <a:ext uri="{FF2B5EF4-FFF2-40B4-BE49-F238E27FC236}">
                <a16:creationId xmlns:a16="http://schemas.microsoft.com/office/drawing/2014/main" id="{020C27E3-082F-416A-AD61-6026D4157582}"/>
              </a:ext>
            </a:extLst>
          </p:cNvPr>
          <p:cNvSpPr>
            <a:spLocks noGrp="1"/>
          </p:cNvSpPr>
          <p:nvPr>
            <p:ph sz="quarter" idx="13"/>
          </p:nvPr>
        </p:nvSpPr>
        <p:spPr/>
        <p:txBody>
          <a:bodyPr>
            <a:normAutofit lnSpcReduction="10000"/>
          </a:bodyPr>
          <a:lstStyle/>
          <a:p>
            <a:pPr marL="342900" indent="-342900" algn="r" rtl="1">
              <a:spcBef>
                <a:spcPct val="20000"/>
              </a:spcBef>
              <a:buFont typeface="Wingdings" pitchFamily="2" charset="2"/>
              <a:buChar char="§"/>
              <a:defRPr/>
            </a:pPr>
            <a:r>
              <a:rPr lang="ar-EG" sz="4400" dirty="0"/>
              <a:t>بت </a:t>
            </a:r>
            <a:r>
              <a:rPr lang="en-US" sz="4400" dirty="0"/>
              <a:t>Bit </a:t>
            </a:r>
          </a:p>
          <a:p>
            <a:pPr marL="0" indent="0" algn="r" rtl="1">
              <a:spcBef>
                <a:spcPct val="20000"/>
              </a:spcBef>
              <a:buNone/>
              <a:defRPr/>
            </a:pPr>
            <a:r>
              <a:rPr lang="en-US" sz="4000" dirty="0"/>
              <a:t>0 - 1 </a:t>
            </a:r>
          </a:p>
          <a:p>
            <a:pPr marL="342900" indent="-342900" algn="r" rtl="1">
              <a:spcBef>
                <a:spcPct val="20000"/>
              </a:spcBef>
              <a:buFont typeface="Wingdings" pitchFamily="2" charset="2"/>
              <a:buChar char="§"/>
              <a:defRPr/>
            </a:pPr>
            <a:r>
              <a:rPr lang="ar-EG" sz="4400" dirty="0"/>
              <a:t>بايت </a:t>
            </a:r>
            <a:r>
              <a:rPr lang="en-US" sz="4400" dirty="0"/>
              <a:t>Byte</a:t>
            </a:r>
          </a:p>
          <a:p>
            <a:pPr marL="0" indent="0" algn="r" rtl="1">
              <a:spcBef>
                <a:spcPct val="20000"/>
              </a:spcBef>
              <a:buNone/>
              <a:defRPr/>
            </a:pPr>
            <a:r>
              <a:rPr lang="ar-EG" sz="4000" dirty="0"/>
              <a:t>مجموعة من 8 بت.</a:t>
            </a:r>
            <a:endParaRPr lang="en-GB" sz="4000" dirty="0"/>
          </a:p>
        </p:txBody>
      </p:sp>
    </p:spTree>
    <p:extLst>
      <p:ext uri="{BB962C8B-B14F-4D97-AF65-F5344CB8AC3E}">
        <p14:creationId xmlns:p14="http://schemas.microsoft.com/office/powerpoint/2010/main" val="67083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FAA-9821-4972-A32F-B245C55DE047}"/>
              </a:ext>
            </a:extLst>
          </p:cNvPr>
          <p:cNvSpPr>
            <a:spLocks noGrp="1"/>
          </p:cNvSpPr>
          <p:nvPr>
            <p:ph type="title"/>
          </p:nvPr>
        </p:nvSpPr>
        <p:spPr>
          <a:xfrm>
            <a:off x="913775" y="318655"/>
            <a:ext cx="10364451" cy="1260763"/>
          </a:xfrm>
        </p:spPr>
        <p:txBody>
          <a:bodyPr/>
          <a:lstStyle/>
          <a:p>
            <a:r>
              <a:rPr lang="ar-EG" b="1" dirty="0"/>
              <a:t>لغة الحاسب</a:t>
            </a:r>
            <a:endParaRPr lang="en-GB" dirty="0"/>
          </a:p>
        </p:txBody>
      </p:sp>
      <p:graphicFrame>
        <p:nvGraphicFramePr>
          <p:cNvPr id="4" name="Table 3">
            <a:extLst>
              <a:ext uri="{FF2B5EF4-FFF2-40B4-BE49-F238E27FC236}">
                <a16:creationId xmlns:a16="http://schemas.microsoft.com/office/drawing/2014/main" id="{740ED421-73E1-4DE4-9882-90F45BFB534B}"/>
              </a:ext>
            </a:extLst>
          </p:cNvPr>
          <p:cNvGraphicFramePr>
            <a:graphicFrameLocks noGrp="1"/>
          </p:cNvGraphicFramePr>
          <p:nvPr>
            <p:extLst>
              <p:ext uri="{D42A27DB-BD31-4B8C-83A1-F6EECF244321}">
                <p14:modId xmlns:p14="http://schemas.microsoft.com/office/powerpoint/2010/main" val="923270052"/>
              </p:ext>
            </p:extLst>
          </p:nvPr>
        </p:nvGraphicFramePr>
        <p:xfrm>
          <a:off x="1330036" y="1814944"/>
          <a:ext cx="9033164" cy="3574476"/>
        </p:xfrm>
        <a:graphic>
          <a:graphicData uri="http://schemas.openxmlformats.org/drawingml/2006/table">
            <a:tbl>
              <a:tblPr firstRow="1" bandRow="1">
                <a:tableStyleId>{2D5ABB26-0587-4C30-8999-92F81FD0307C}</a:tableStyleId>
              </a:tblPr>
              <a:tblGrid>
                <a:gridCol w="1720604">
                  <a:extLst>
                    <a:ext uri="{9D8B030D-6E8A-4147-A177-3AD203B41FA5}">
                      <a16:colId xmlns:a16="http://schemas.microsoft.com/office/drawing/2014/main" val="2506687454"/>
                    </a:ext>
                  </a:extLst>
                </a:gridCol>
                <a:gridCol w="2064722">
                  <a:extLst>
                    <a:ext uri="{9D8B030D-6E8A-4147-A177-3AD203B41FA5}">
                      <a16:colId xmlns:a16="http://schemas.microsoft.com/office/drawing/2014/main" val="2712151820"/>
                    </a:ext>
                  </a:extLst>
                </a:gridCol>
                <a:gridCol w="5247838">
                  <a:extLst>
                    <a:ext uri="{9D8B030D-6E8A-4147-A177-3AD203B41FA5}">
                      <a16:colId xmlns:a16="http://schemas.microsoft.com/office/drawing/2014/main" val="3473028709"/>
                    </a:ext>
                  </a:extLst>
                </a:gridCol>
              </a:tblGrid>
              <a:tr h="817536">
                <a:tc>
                  <a:txBody>
                    <a:bodyPr/>
                    <a:lstStyle/>
                    <a:p>
                      <a:pPr marL="0" marR="0" algn="ctr" rtl="0">
                        <a:spcBef>
                          <a:spcPts val="0"/>
                        </a:spcBef>
                        <a:spcAft>
                          <a:spcPts val="0"/>
                        </a:spcAft>
                      </a:pPr>
                      <a:r>
                        <a:rPr lang="en-US" sz="2000" b="1" dirty="0">
                          <a:solidFill>
                            <a:schemeClr val="tx1"/>
                          </a:solidFill>
                          <a:effectLst/>
                          <a:latin typeface="Arial" pitchFamily="34" charset="0"/>
                          <a:ea typeface="Times New Roman"/>
                          <a:cs typeface="Arial" pitchFamily="34" charset="0"/>
                        </a:rPr>
                        <a:t>Name</a:t>
                      </a:r>
                      <a:endParaRPr lang="en-US" sz="320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spcBef>
                          <a:spcPts val="0"/>
                        </a:spcBef>
                        <a:spcAft>
                          <a:spcPts val="0"/>
                        </a:spcAft>
                      </a:pPr>
                      <a:r>
                        <a:rPr lang="en-US" sz="2000" b="1" dirty="0">
                          <a:solidFill>
                            <a:schemeClr val="tx1"/>
                          </a:solidFill>
                          <a:effectLst/>
                          <a:latin typeface="Arial" pitchFamily="34" charset="0"/>
                          <a:ea typeface="Times New Roman"/>
                          <a:cs typeface="Arial" pitchFamily="34" charset="0"/>
                        </a:rPr>
                        <a:t>Abbreviation</a:t>
                      </a:r>
                      <a:endParaRPr lang="en-US" sz="320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spcBef>
                          <a:spcPts val="0"/>
                        </a:spcBef>
                        <a:spcAft>
                          <a:spcPts val="0"/>
                        </a:spcAft>
                      </a:pPr>
                      <a:r>
                        <a:rPr lang="en-US" sz="2000" b="1" dirty="0">
                          <a:solidFill>
                            <a:schemeClr val="tx1"/>
                          </a:solidFill>
                          <a:effectLst/>
                          <a:latin typeface="Arial" pitchFamily="34" charset="0"/>
                          <a:ea typeface="Times New Roman"/>
                          <a:cs typeface="Arial" pitchFamily="34" charset="0"/>
                        </a:rPr>
                        <a:t>Number of Bytes</a:t>
                      </a:r>
                      <a:endParaRPr lang="en-US" sz="320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2791461"/>
                  </a:ext>
                </a:extLst>
              </a:tr>
              <a:tr h="551388">
                <a:tc>
                  <a:txBody>
                    <a:bodyPr/>
                    <a:lstStyle/>
                    <a:p>
                      <a:pPr marL="0" marR="0" algn="l" rtl="0">
                        <a:spcBef>
                          <a:spcPts val="0"/>
                        </a:spcBef>
                        <a:spcAft>
                          <a:spcPts val="0"/>
                        </a:spcAft>
                      </a:pPr>
                      <a:r>
                        <a:rPr lang="en-US" sz="2000" dirty="0">
                          <a:solidFill>
                            <a:schemeClr val="tx1"/>
                          </a:solidFill>
                          <a:effectLst/>
                          <a:latin typeface="+mn-lt"/>
                          <a:ea typeface="Times New Roman"/>
                          <a:cs typeface="Arial" pitchFamily="34" charset="0"/>
                        </a:rPr>
                        <a:t>Byte</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spcBef>
                          <a:spcPts val="0"/>
                        </a:spcBef>
                        <a:spcAft>
                          <a:spcPts val="0"/>
                        </a:spcAft>
                      </a:pPr>
                      <a:r>
                        <a:rPr lang="en-US" sz="2000" dirty="0">
                          <a:solidFill>
                            <a:schemeClr val="tx1"/>
                          </a:solidFill>
                          <a:effectLst/>
                          <a:latin typeface="+mn-lt"/>
                          <a:ea typeface="Times New Roman"/>
                          <a:cs typeface="Arial" pitchFamily="34" charset="0"/>
                        </a:rPr>
                        <a:t>B</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spcBef>
                          <a:spcPts val="0"/>
                        </a:spcBef>
                        <a:spcAft>
                          <a:spcPts val="0"/>
                        </a:spcAft>
                      </a:pPr>
                      <a:r>
                        <a:rPr lang="en-US" sz="2000" dirty="0">
                          <a:solidFill>
                            <a:schemeClr val="tx1"/>
                          </a:solidFill>
                          <a:effectLst/>
                          <a:latin typeface="+mn-lt"/>
                          <a:ea typeface="Times New Roman"/>
                          <a:cs typeface="Arial" pitchFamily="34" charset="0"/>
                        </a:rPr>
                        <a:t>1 byte</a:t>
                      </a:r>
                      <a:endParaRPr lang="en-US" sz="3200" baseline="300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4188161"/>
                  </a:ext>
                </a:extLst>
              </a:tr>
              <a:tr h="551388">
                <a:tc>
                  <a:txBody>
                    <a:bodyPr/>
                    <a:lstStyle/>
                    <a:p>
                      <a:pPr marL="0" marR="0" algn="l" rtl="0">
                        <a:spcBef>
                          <a:spcPts val="0"/>
                        </a:spcBef>
                        <a:spcAft>
                          <a:spcPts val="0"/>
                        </a:spcAft>
                      </a:pPr>
                      <a:r>
                        <a:rPr lang="en-US" sz="2000" dirty="0">
                          <a:solidFill>
                            <a:schemeClr val="tx1"/>
                          </a:solidFill>
                          <a:effectLst/>
                          <a:latin typeface="+mn-lt"/>
                          <a:ea typeface="Times New Roman"/>
                          <a:cs typeface="Arial" pitchFamily="34" charset="0"/>
                        </a:rPr>
                        <a:t>Kilobyte</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spcBef>
                          <a:spcPts val="0"/>
                        </a:spcBef>
                        <a:spcAft>
                          <a:spcPts val="0"/>
                        </a:spcAft>
                      </a:pPr>
                      <a:r>
                        <a:rPr lang="en-US" sz="2000" dirty="0">
                          <a:solidFill>
                            <a:schemeClr val="tx1"/>
                          </a:solidFill>
                          <a:effectLst/>
                          <a:latin typeface="+mn-lt"/>
                          <a:ea typeface="Times New Roman"/>
                          <a:cs typeface="Arial" pitchFamily="34" charset="0"/>
                        </a:rPr>
                        <a:t>KB</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spcBef>
                          <a:spcPts val="0"/>
                        </a:spcBef>
                        <a:spcAft>
                          <a:spcPts val="0"/>
                        </a:spcAft>
                      </a:pPr>
                      <a:r>
                        <a:rPr lang="en-US" sz="2000" dirty="0">
                          <a:solidFill>
                            <a:schemeClr val="tx1"/>
                          </a:solidFill>
                          <a:effectLst/>
                          <a:latin typeface="+mn-lt"/>
                          <a:ea typeface="Times New Roman"/>
                          <a:cs typeface="Arial" pitchFamily="34" charset="0"/>
                        </a:rPr>
                        <a:t>1,024 bytes (2</a:t>
                      </a:r>
                      <a:r>
                        <a:rPr lang="en-US" sz="2000" baseline="30000" dirty="0">
                          <a:solidFill>
                            <a:schemeClr val="tx1"/>
                          </a:solidFill>
                          <a:effectLst/>
                          <a:latin typeface="+mn-lt"/>
                          <a:ea typeface="Times New Roman"/>
                          <a:cs typeface="Arial" pitchFamily="34" charset="0"/>
                        </a:rPr>
                        <a:t>10</a:t>
                      </a:r>
                      <a:r>
                        <a:rPr lang="en-US" sz="2000" dirty="0">
                          <a:solidFill>
                            <a:schemeClr val="tx1"/>
                          </a:solidFill>
                          <a:effectLst/>
                          <a:latin typeface="+mn-lt"/>
                          <a:ea typeface="Times New Roman"/>
                          <a:cs typeface="Arial" pitchFamily="34" charset="0"/>
                        </a:rPr>
                        <a:t>) </a:t>
                      </a:r>
                      <a:r>
                        <a:rPr lang="en-US" sz="2400" dirty="0">
                          <a:solidFill>
                            <a:schemeClr val="tx1"/>
                          </a:solidFill>
                          <a:effectLst/>
                          <a:latin typeface="+mn-lt"/>
                          <a:ea typeface="Times New Roman"/>
                          <a:cs typeface="Arial" pitchFamily="34" charset="0"/>
                        </a:rPr>
                        <a:t>≈ 10</a:t>
                      </a:r>
                      <a:r>
                        <a:rPr lang="en-US" sz="2400" baseline="30000" dirty="0">
                          <a:solidFill>
                            <a:schemeClr val="tx1"/>
                          </a:solidFill>
                          <a:effectLst/>
                          <a:latin typeface="+mn-lt"/>
                          <a:ea typeface="Times New Roman"/>
                          <a:cs typeface="Arial" pitchFamily="34" charset="0"/>
                        </a:rPr>
                        <a:t>3</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225652"/>
                  </a:ext>
                </a:extLst>
              </a:tr>
              <a:tr h="551388">
                <a:tc>
                  <a:txBody>
                    <a:bodyPr/>
                    <a:lstStyle/>
                    <a:p>
                      <a:pPr marL="0" marR="0" algn="l" rtl="0">
                        <a:spcBef>
                          <a:spcPts val="0"/>
                        </a:spcBef>
                        <a:spcAft>
                          <a:spcPts val="0"/>
                        </a:spcAft>
                      </a:pPr>
                      <a:r>
                        <a:rPr lang="en-US" sz="2000">
                          <a:solidFill>
                            <a:schemeClr val="tx1"/>
                          </a:solidFill>
                          <a:effectLst/>
                          <a:latin typeface="+mn-lt"/>
                          <a:ea typeface="Times New Roman"/>
                          <a:cs typeface="Arial" pitchFamily="34" charset="0"/>
                        </a:rPr>
                        <a:t>Megabyte</a:t>
                      </a:r>
                      <a:endParaRPr lang="en-US" sz="320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spcBef>
                          <a:spcPts val="0"/>
                        </a:spcBef>
                        <a:spcAft>
                          <a:spcPts val="0"/>
                        </a:spcAft>
                      </a:pPr>
                      <a:r>
                        <a:rPr lang="en-US" sz="2000" dirty="0">
                          <a:solidFill>
                            <a:schemeClr val="tx1"/>
                          </a:solidFill>
                          <a:effectLst/>
                          <a:latin typeface="+mn-lt"/>
                          <a:ea typeface="Times New Roman"/>
                          <a:cs typeface="Arial" pitchFamily="34" charset="0"/>
                        </a:rPr>
                        <a:t>MB</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spcBef>
                          <a:spcPts val="0"/>
                        </a:spcBef>
                        <a:spcAft>
                          <a:spcPts val="0"/>
                        </a:spcAft>
                      </a:pPr>
                      <a:r>
                        <a:rPr lang="en-US" sz="2000" dirty="0">
                          <a:solidFill>
                            <a:schemeClr val="tx1"/>
                          </a:solidFill>
                          <a:effectLst/>
                          <a:latin typeface="+mn-lt"/>
                          <a:ea typeface="Times New Roman"/>
                          <a:cs typeface="Arial" pitchFamily="34" charset="0"/>
                        </a:rPr>
                        <a:t>1,048,576 bytes (2</a:t>
                      </a:r>
                      <a:r>
                        <a:rPr lang="en-US" sz="2000" baseline="30000" dirty="0">
                          <a:solidFill>
                            <a:schemeClr val="tx1"/>
                          </a:solidFill>
                          <a:effectLst/>
                          <a:latin typeface="+mn-lt"/>
                          <a:ea typeface="Times New Roman"/>
                          <a:cs typeface="Arial" pitchFamily="34" charset="0"/>
                        </a:rPr>
                        <a:t>20</a:t>
                      </a:r>
                      <a:r>
                        <a:rPr lang="en-US" sz="2000" dirty="0">
                          <a:solidFill>
                            <a:schemeClr val="tx1"/>
                          </a:solidFill>
                          <a:effectLst/>
                          <a:latin typeface="+mn-lt"/>
                          <a:ea typeface="Times New Roman"/>
                          <a:cs typeface="Arial" pitchFamily="34" charset="0"/>
                        </a:rPr>
                        <a:t> bytes) </a:t>
                      </a:r>
                      <a:r>
                        <a:rPr lang="en-US" sz="2400" dirty="0">
                          <a:solidFill>
                            <a:schemeClr val="tx1"/>
                          </a:solidFill>
                          <a:effectLst/>
                          <a:latin typeface="+mn-lt"/>
                          <a:ea typeface="Times New Roman"/>
                          <a:cs typeface="Arial" pitchFamily="34" charset="0"/>
                        </a:rPr>
                        <a:t>≈ 10</a:t>
                      </a:r>
                      <a:r>
                        <a:rPr lang="en-US" sz="2400" baseline="30000" dirty="0">
                          <a:solidFill>
                            <a:schemeClr val="tx1"/>
                          </a:solidFill>
                          <a:effectLst/>
                          <a:latin typeface="+mn-lt"/>
                          <a:ea typeface="Times New Roman"/>
                          <a:cs typeface="Arial" pitchFamily="34" charset="0"/>
                        </a:rPr>
                        <a:t>6</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973966"/>
                  </a:ext>
                </a:extLst>
              </a:tr>
              <a:tr h="551388">
                <a:tc>
                  <a:txBody>
                    <a:bodyPr/>
                    <a:lstStyle/>
                    <a:p>
                      <a:pPr marL="0" marR="0" algn="l" rtl="0">
                        <a:spcBef>
                          <a:spcPts val="0"/>
                        </a:spcBef>
                        <a:spcAft>
                          <a:spcPts val="0"/>
                        </a:spcAft>
                      </a:pPr>
                      <a:r>
                        <a:rPr lang="en-US" sz="2000">
                          <a:solidFill>
                            <a:schemeClr val="tx1"/>
                          </a:solidFill>
                          <a:effectLst/>
                          <a:latin typeface="+mn-lt"/>
                          <a:ea typeface="Times New Roman"/>
                          <a:cs typeface="Arial" pitchFamily="34" charset="0"/>
                        </a:rPr>
                        <a:t>Gigabyte</a:t>
                      </a:r>
                      <a:endParaRPr lang="en-US" sz="320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spcBef>
                          <a:spcPts val="0"/>
                        </a:spcBef>
                        <a:spcAft>
                          <a:spcPts val="0"/>
                        </a:spcAft>
                      </a:pPr>
                      <a:r>
                        <a:rPr lang="en-US" sz="2000" dirty="0">
                          <a:solidFill>
                            <a:schemeClr val="tx1"/>
                          </a:solidFill>
                          <a:effectLst/>
                          <a:latin typeface="+mn-lt"/>
                          <a:ea typeface="Times New Roman"/>
                          <a:cs typeface="Arial" pitchFamily="34" charset="0"/>
                        </a:rPr>
                        <a:t>GB</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spcBef>
                          <a:spcPts val="0"/>
                        </a:spcBef>
                        <a:spcAft>
                          <a:spcPts val="0"/>
                        </a:spcAft>
                      </a:pPr>
                      <a:r>
                        <a:rPr lang="en-US" sz="2000" dirty="0">
                          <a:solidFill>
                            <a:schemeClr val="tx1"/>
                          </a:solidFill>
                          <a:effectLst/>
                          <a:latin typeface="+mn-lt"/>
                          <a:ea typeface="Times New Roman"/>
                          <a:cs typeface="Arial" pitchFamily="34" charset="0"/>
                        </a:rPr>
                        <a:t>1,073,741,824 bytes (2</a:t>
                      </a:r>
                      <a:r>
                        <a:rPr lang="en-US" sz="2000" baseline="30000" dirty="0">
                          <a:solidFill>
                            <a:schemeClr val="tx1"/>
                          </a:solidFill>
                          <a:effectLst/>
                          <a:latin typeface="+mn-lt"/>
                          <a:ea typeface="Times New Roman"/>
                          <a:cs typeface="Arial" pitchFamily="34" charset="0"/>
                        </a:rPr>
                        <a:t>30</a:t>
                      </a:r>
                      <a:r>
                        <a:rPr lang="en-US" sz="2000" dirty="0">
                          <a:solidFill>
                            <a:schemeClr val="tx1"/>
                          </a:solidFill>
                          <a:effectLst/>
                          <a:latin typeface="+mn-lt"/>
                          <a:ea typeface="Times New Roman"/>
                          <a:cs typeface="Arial" pitchFamily="34" charset="0"/>
                        </a:rPr>
                        <a:t> bytes) </a:t>
                      </a:r>
                      <a:r>
                        <a:rPr lang="en-US" sz="2400" dirty="0">
                          <a:solidFill>
                            <a:schemeClr val="tx1"/>
                          </a:solidFill>
                          <a:effectLst/>
                          <a:latin typeface="+mn-lt"/>
                          <a:ea typeface="Times New Roman"/>
                          <a:cs typeface="Arial" pitchFamily="34" charset="0"/>
                        </a:rPr>
                        <a:t>≈ 10</a:t>
                      </a:r>
                      <a:r>
                        <a:rPr lang="en-US" sz="2400" baseline="30000" dirty="0">
                          <a:solidFill>
                            <a:schemeClr val="tx1"/>
                          </a:solidFill>
                          <a:effectLst/>
                          <a:latin typeface="+mn-lt"/>
                          <a:ea typeface="Times New Roman"/>
                          <a:cs typeface="Arial" pitchFamily="34" charset="0"/>
                        </a:rPr>
                        <a:t>9</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8611899"/>
                  </a:ext>
                </a:extLst>
              </a:tr>
              <a:tr h="551388">
                <a:tc>
                  <a:txBody>
                    <a:bodyPr/>
                    <a:lstStyle/>
                    <a:p>
                      <a:pPr marL="0" marR="0" algn="l" rtl="0">
                        <a:spcBef>
                          <a:spcPts val="0"/>
                        </a:spcBef>
                        <a:spcAft>
                          <a:spcPts val="0"/>
                        </a:spcAft>
                      </a:pPr>
                      <a:r>
                        <a:rPr lang="en-US" sz="2000">
                          <a:solidFill>
                            <a:schemeClr val="tx1"/>
                          </a:solidFill>
                          <a:effectLst/>
                          <a:latin typeface="+mn-lt"/>
                          <a:ea typeface="Times New Roman"/>
                          <a:cs typeface="Arial" pitchFamily="34" charset="0"/>
                        </a:rPr>
                        <a:t>Terabyte</a:t>
                      </a:r>
                      <a:endParaRPr lang="en-US" sz="320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spcBef>
                          <a:spcPts val="0"/>
                        </a:spcBef>
                        <a:spcAft>
                          <a:spcPts val="0"/>
                        </a:spcAft>
                      </a:pPr>
                      <a:r>
                        <a:rPr lang="en-US" sz="2000" dirty="0">
                          <a:solidFill>
                            <a:schemeClr val="tx1"/>
                          </a:solidFill>
                          <a:effectLst/>
                          <a:latin typeface="+mn-lt"/>
                          <a:ea typeface="Times New Roman"/>
                          <a:cs typeface="Arial" pitchFamily="34" charset="0"/>
                        </a:rPr>
                        <a:t>TB</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spcBef>
                          <a:spcPts val="0"/>
                        </a:spcBef>
                        <a:spcAft>
                          <a:spcPts val="0"/>
                        </a:spcAft>
                      </a:pPr>
                      <a:r>
                        <a:rPr lang="en-US" sz="2000" dirty="0">
                          <a:solidFill>
                            <a:schemeClr val="tx1"/>
                          </a:solidFill>
                          <a:effectLst/>
                          <a:latin typeface="+mn-lt"/>
                          <a:ea typeface="Times New Roman"/>
                          <a:cs typeface="Arial" pitchFamily="34" charset="0"/>
                        </a:rPr>
                        <a:t>1,099,511,627,776 bytes (2</a:t>
                      </a:r>
                      <a:r>
                        <a:rPr lang="en-US" sz="2000" baseline="30000" dirty="0">
                          <a:solidFill>
                            <a:schemeClr val="tx1"/>
                          </a:solidFill>
                          <a:effectLst/>
                          <a:latin typeface="+mn-lt"/>
                          <a:ea typeface="Times New Roman"/>
                          <a:cs typeface="Arial" pitchFamily="34" charset="0"/>
                        </a:rPr>
                        <a:t>40</a:t>
                      </a:r>
                      <a:r>
                        <a:rPr lang="en-US" sz="2000" dirty="0">
                          <a:solidFill>
                            <a:schemeClr val="tx1"/>
                          </a:solidFill>
                          <a:effectLst/>
                          <a:latin typeface="+mn-lt"/>
                          <a:ea typeface="Times New Roman"/>
                          <a:cs typeface="Arial" pitchFamily="34" charset="0"/>
                        </a:rPr>
                        <a:t> bytes) </a:t>
                      </a:r>
                      <a:r>
                        <a:rPr lang="en-US" sz="2400" dirty="0">
                          <a:solidFill>
                            <a:schemeClr val="tx1"/>
                          </a:solidFill>
                          <a:effectLst/>
                          <a:latin typeface="+mn-lt"/>
                          <a:ea typeface="Times New Roman"/>
                          <a:cs typeface="Arial" pitchFamily="34" charset="0"/>
                        </a:rPr>
                        <a:t>≈ 10</a:t>
                      </a:r>
                      <a:r>
                        <a:rPr lang="en-US" sz="2400" baseline="30000" dirty="0">
                          <a:solidFill>
                            <a:schemeClr val="tx1"/>
                          </a:solidFill>
                          <a:effectLst/>
                          <a:latin typeface="+mn-lt"/>
                          <a:ea typeface="Times New Roman"/>
                          <a:cs typeface="Arial" pitchFamily="34" charset="0"/>
                        </a:rPr>
                        <a:t>12</a:t>
                      </a:r>
                      <a:endParaRPr lang="en-US" sz="3200" dirty="0">
                        <a:solidFill>
                          <a:schemeClr val="tx1"/>
                        </a:solidFill>
                        <a:effectLst/>
                        <a:latin typeface="+mn-lt"/>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682921"/>
                  </a:ext>
                </a:extLst>
              </a:tr>
            </a:tbl>
          </a:graphicData>
        </a:graphic>
      </p:graphicFrame>
    </p:spTree>
    <p:extLst>
      <p:ext uri="{BB962C8B-B14F-4D97-AF65-F5344CB8AC3E}">
        <p14:creationId xmlns:p14="http://schemas.microsoft.com/office/powerpoint/2010/main" val="304660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4FAA-9821-4972-A32F-B245C55DE047}"/>
              </a:ext>
            </a:extLst>
          </p:cNvPr>
          <p:cNvSpPr>
            <a:spLocks noGrp="1"/>
          </p:cNvSpPr>
          <p:nvPr>
            <p:ph type="title"/>
          </p:nvPr>
        </p:nvSpPr>
        <p:spPr>
          <a:xfrm>
            <a:off x="913775" y="318655"/>
            <a:ext cx="10364451" cy="1260763"/>
          </a:xfrm>
        </p:spPr>
        <p:txBody>
          <a:bodyPr/>
          <a:lstStyle/>
          <a:p>
            <a:pPr rtl="1"/>
            <a:r>
              <a:rPr lang="ar-EG" b="1" dirty="0"/>
              <a:t>المكونات الأساسية للحاسب</a:t>
            </a:r>
            <a:endParaRPr lang="en-GB" dirty="0"/>
          </a:p>
        </p:txBody>
      </p:sp>
      <p:sp>
        <p:nvSpPr>
          <p:cNvPr id="3" name="Content Placeholder 2">
            <a:extLst>
              <a:ext uri="{FF2B5EF4-FFF2-40B4-BE49-F238E27FC236}">
                <a16:creationId xmlns:a16="http://schemas.microsoft.com/office/drawing/2014/main" id="{D538D2E4-CCA9-412F-8F49-8B74BECC70E7}"/>
              </a:ext>
            </a:extLst>
          </p:cNvPr>
          <p:cNvSpPr>
            <a:spLocks noGrp="1"/>
          </p:cNvSpPr>
          <p:nvPr>
            <p:ph sz="quarter" idx="13"/>
          </p:nvPr>
        </p:nvSpPr>
        <p:spPr>
          <a:xfrm>
            <a:off x="913774" y="1717964"/>
            <a:ext cx="10363826" cy="4821381"/>
          </a:xfrm>
        </p:spPr>
        <p:txBody>
          <a:bodyPr>
            <a:normAutofit/>
          </a:bodyPr>
          <a:lstStyle/>
          <a:p>
            <a:pPr marL="0" indent="0" algn="r">
              <a:buNone/>
            </a:pPr>
            <a:r>
              <a:rPr lang="ar-EG" sz="2800" dirty="0"/>
              <a:t>تطلق كلمة حاسب آلى على منظومة مكونة من عدة مكونات مادية وبرمجيات.</a:t>
            </a:r>
          </a:p>
          <a:p>
            <a:pPr marL="0" indent="0" algn="r">
              <a:buNone/>
            </a:pPr>
            <a:r>
              <a:rPr lang="ar-EG" sz="2800" dirty="0"/>
              <a:t>المكونات المادية هي تلك المكونات المادية التي يمكن مسكها باليد والإحساس بها وهي المكونات الإلكترونية والميكانيكية,</a:t>
            </a:r>
          </a:p>
          <a:p>
            <a:pPr marL="0" indent="0" algn="r">
              <a:buNone/>
            </a:pPr>
            <a:r>
              <a:rPr lang="ar-EG" sz="2800" dirty="0"/>
              <a:t> بينما يقصد بالبرمجيات برامج الحاسب الآلي (من برامج للنظام وتطبيقات وبرامج للمنفعة العامة).</a:t>
            </a:r>
            <a:endParaRPr lang="en-GB" sz="2800" dirty="0"/>
          </a:p>
          <a:p>
            <a:pPr marL="0" indent="0" algn="r">
              <a:buNone/>
            </a:pPr>
            <a:endParaRPr lang="en-GB" sz="3600" dirty="0"/>
          </a:p>
        </p:txBody>
      </p:sp>
    </p:spTree>
    <p:extLst>
      <p:ext uri="{BB962C8B-B14F-4D97-AF65-F5344CB8AC3E}">
        <p14:creationId xmlns:p14="http://schemas.microsoft.com/office/powerpoint/2010/main" val="235799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49FE-190F-4DD0-BB97-68648B102036}"/>
              </a:ext>
            </a:extLst>
          </p:cNvPr>
          <p:cNvSpPr/>
          <p:nvPr/>
        </p:nvSpPr>
        <p:spPr>
          <a:xfrm>
            <a:off x="1565561" y="1831258"/>
            <a:ext cx="8575325" cy="2800767"/>
          </a:xfrm>
          <a:prstGeom prst="rect">
            <a:avLst/>
          </a:prstGeom>
          <a:noFill/>
        </p:spPr>
        <p:txBody>
          <a:bodyPr wrap="square" lIns="91440" tIns="45720" rIns="91440" bIns="45720">
            <a:spAutoFit/>
          </a:bodyPr>
          <a:lstStyle/>
          <a:p>
            <a:pPr algn="ctr"/>
            <a:r>
              <a:rPr lang="ar-EG"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وحدات الادخال والاخراج</a:t>
            </a:r>
            <a:endParaRPr lang="ar-EG"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319009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623</TotalTime>
  <Words>1259</Words>
  <Application>Microsoft Office PowerPoint</Application>
  <PresentationFormat>Widescreen</PresentationFormat>
  <Paragraphs>206</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Times New Roman</vt:lpstr>
      <vt:lpstr>Tw Cen MT</vt:lpstr>
      <vt:lpstr>Wingdings</vt:lpstr>
      <vt:lpstr>Droplet</vt:lpstr>
      <vt:lpstr>PowerPoint Presentation</vt:lpstr>
      <vt:lpstr>المحتوي</vt:lpstr>
      <vt:lpstr>PowerPoint Presentation</vt:lpstr>
      <vt:lpstr>الحاسب </vt:lpstr>
      <vt:lpstr>البيانات والمعلومات </vt:lpstr>
      <vt:lpstr>لغة الحاسب</vt:lpstr>
      <vt:lpstr>لغة الحاسب</vt:lpstr>
      <vt:lpstr>المكونات الأساسية للحاسب</vt:lpstr>
      <vt:lpstr>PowerPoint Presentation</vt:lpstr>
      <vt:lpstr>وحدات الادخال</vt:lpstr>
      <vt:lpstr>Keyboardلوحة المفاتيح </vt:lpstr>
      <vt:lpstr>الفأرة Mouse </vt:lpstr>
      <vt:lpstr>الماسح الضوئي Scanner</vt:lpstr>
      <vt:lpstr>وحدات الاخراج </vt:lpstr>
      <vt:lpstr>الشاشة Monitor or Screen</vt:lpstr>
      <vt:lpstr>أنواع الشاشات Types of Monitor</vt:lpstr>
      <vt:lpstr>الطابعة Printer </vt:lpstr>
      <vt:lpstr> الراسم plotter</vt:lpstr>
      <vt:lpstr>PowerPoint Presentation</vt:lpstr>
      <vt:lpstr>PowerPoint Presentation</vt:lpstr>
      <vt:lpstr>اللوحة الأمMotherboard </vt:lpstr>
      <vt:lpstr>وحدة المعالجة المركزية Central Processing Unit </vt:lpstr>
      <vt:lpstr>PowerPoint Presentation</vt:lpstr>
      <vt:lpstr>PowerPoint Presentation</vt:lpstr>
      <vt:lpstr>المنافذ  Ports</vt:lpstr>
      <vt:lpstr>PowerPoint Presentation</vt:lpstr>
      <vt:lpstr>PowerPoint Presentation</vt:lpstr>
      <vt:lpstr>دورة الآله Machine cycle   </vt:lpstr>
      <vt:lpstr>دورة الآله Machine cycle   </vt:lpstr>
      <vt:lpstr>PowerPoint Presentation</vt:lpstr>
      <vt:lpstr>الذاكرة و التخزين</vt:lpstr>
      <vt:lpstr>PowerPoint Presentation</vt:lpstr>
      <vt:lpstr>CD-ROM الأقراص المدمجة </vt:lpstr>
      <vt:lpstr>DVD</vt:lpstr>
      <vt:lpstr>PowerPoint Presentation</vt:lpstr>
      <vt:lpstr>أنواع الحاسبات </vt:lpstr>
      <vt:lpstr>الحاسبات القياسية أو التناظرية Analog</vt:lpstr>
      <vt:lpstr>الحاسبات الرقمية Digital </vt:lpstr>
      <vt:lpstr>الحاسبات الرقمية Digital </vt:lpstr>
      <vt:lpstr>الحاسبات الرقمية Digital </vt:lpstr>
      <vt:lpstr>الحاسبات المهجنة Hybrid</vt:lpstr>
      <vt:lpstr>الحاسبات الرقمية Digital </vt:lpstr>
      <vt:lpstr>الحاسبات الرقمية Digital </vt:lpstr>
      <vt:lpstr>الحاسبات الرقمية Digital </vt:lpstr>
      <vt:lpstr>PowerPoint Presentation</vt:lpstr>
      <vt:lpstr>بيئة العمل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shady.elmashad@feng.bu.edu.eg</dc:creator>
  <cp:lastModifiedBy>shady.elmashad@feng.bu.edu.eg</cp:lastModifiedBy>
  <cp:revision>41</cp:revision>
  <dcterms:created xsi:type="dcterms:W3CDTF">2018-02-09T12:05:56Z</dcterms:created>
  <dcterms:modified xsi:type="dcterms:W3CDTF">2018-02-18T17:02:15Z</dcterms:modified>
</cp:coreProperties>
</file>